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Poppins Semi-Bold" charset="1" panose="00000700000000000000"/>
      <p:regular r:id="rId19"/>
    </p:embeddedFont>
    <p:embeddedFont>
      <p:font typeface="Poppins Medium" charset="1" panose="00000600000000000000"/>
      <p:regular r:id="rId20"/>
    </p:embeddedFont>
    <p:embeddedFont>
      <p:font typeface="Poppins" charset="1" panose="00000500000000000000"/>
      <p:regular r:id="rId21"/>
    </p:embeddedFont>
    <p:embeddedFont>
      <p:font typeface="Canva Sans" charset="1" panose="020B0503030501040103"/>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1028700"/>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8288000" cy="679893"/>
            <a:chOff x="0" y="0"/>
            <a:chExt cx="4816593" cy="179067"/>
          </a:xfrm>
        </p:grpSpPr>
        <p:sp>
          <p:nvSpPr>
            <p:cNvPr name="Freeform 6" id="6"/>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7" id="7"/>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0"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80367"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560734"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3841101" y="8578407"/>
            <a:ext cx="1543050" cy="679893"/>
            <a:chOff x="0" y="0"/>
            <a:chExt cx="406400" cy="179067"/>
          </a:xfrm>
        </p:grpSpPr>
        <p:sp>
          <p:nvSpPr>
            <p:cNvPr name="Freeform 18" id="1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9" id="1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7780891" y="1028975"/>
            <a:ext cx="5384151" cy="679893"/>
            <a:chOff x="0" y="0"/>
            <a:chExt cx="7178867" cy="906524"/>
          </a:xfrm>
        </p:grpSpPr>
        <p:grpSp>
          <p:nvGrpSpPr>
            <p:cNvPr name="Group 21" id="21"/>
            <p:cNvGrpSpPr/>
            <p:nvPr/>
          </p:nvGrpSpPr>
          <p:grpSpPr>
            <a:xfrm rot="0">
              <a:off x="0"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707156"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3414312"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5121467" y="0"/>
              <a:ext cx="2057400" cy="906524"/>
              <a:chOff x="0" y="0"/>
              <a:chExt cx="406400" cy="179067"/>
            </a:xfrm>
          </p:grpSpPr>
          <p:sp>
            <p:nvSpPr>
              <p:cNvPr name="Freeform 31" id="3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2" id="3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3" id="33"/>
          <p:cNvGrpSpPr/>
          <p:nvPr/>
        </p:nvGrpSpPr>
        <p:grpSpPr>
          <a:xfrm rot="0">
            <a:off x="5122959" y="8578407"/>
            <a:ext cx="5384151" cy="679893"/>
            <a:chOff x="0" y="0"/>
            <a:chExt cx="7178867" cy="906524"/>
          </a:xfrm>
        </p:grpSpPr>
        <p:grpSp>
          <p:nvGrpSpPr>
            <p:cNvPr name="Group 34" id="34"/>
            <p:cNvGrpSpPr/>
            <p:nvPr/>
          </p:nvGrpSpPr>
          <p:grpSpPr>
            <a:xfrm rot="0">
              <a:off x="0"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1707156"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3414312"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3" id="43"/>
            <p:cNvGrpSpPr/>
            <p:nvPr/>
          </p:nvGrpSpPr>
          <p:grpSpPr>
            <a:xfrm rot="0">
              <a:off x="5121467" y="0"/>
              <a:ext cx="2057400" cy="906524"/>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6" id="46"/>
          <p:cNvGrpSpPr/>
          <p:nvPr/>
        </p:nvGrpSpPr>
        <p:grpSpPr>
          <a:xfrm rot="0">
            <a:off x="12903849"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4184216"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15464583"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6554716"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8" id="58"/>
          <p:cNvGrpSpPr/>
          <p:nvPr/>
        </p:nvGrpSpPr>
        <p:grpSpPr>
          <a:xfrm rot="0">
            <a:off x="16744950" y="1028700"/>
            <a:ext cx="1543050" cy="679893"/>
            <a:chOff x="0" y="0"/>
            <a:chExt cx="406400" cy="179067"/>
          </a:xfrm>
        </p:grpSpPr>
        <p:sp>
          <p:nvSpPr>
            <p:cNvPr name="Freeform 59" id="5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60" id="6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61" id="61"/>
          <p:cNvGrpSpPr/>
          <p:nvPr/>
        </p:nvGrpSpPr>
        <p:grpSpPr>
          <a:xfrm rot="0">
            <a:off x="5048861" y="5176310"/>
            <a:ext cx="5264174" cy="3211597"/>
            <a:chOff x="0" y="0"/>
            <a:chExt cx="1377465" cy="840372"/>
          </a:xfrm>
        </p:grpSpPr>
        <p:sp>
          <p:nvSpPr>
            <p:cNvPr name="Freeform 62" id="62"/>
            <p:cNvSpPr/>
            <p:nvPr/>
          </p:nvSpPr>
          <p:spPr>
            <a:xfrm flipH="false" flipV="false" rot="0">
              <a:off x="0" y="0"/>
              <a:ext cx="1377465" cy="840372"/>
            </a:xfrm>
            <a:custGeom>
              <a:avLst/>
              <a:gdLst/>
              <a:ahLst/>
              <a:cxnLst/>
              <a:rect r="r" b="b" t="t" l="l"/>
              <a:pathLst>
                <a:path h="840372" w="1377465">
                  <a:moveTo>
                    <a:pt x="0" y="0"/>
                  </a:moveTo>
                  <a:lnTo>
                    <a:pt x="1377465" y="0"/>
                  </a:lnTo>
                  <a:lnTo>
                    <a:pt x="1377465" y="840372"/>
                  </a:lnTo>
                  <a:lnTo>
                    <a:pt x="0" y="840372"/>
                  </a:lnTo>
                  <a:close/>
                </a:path>
              </a:pathLst>
            </a:custGeom>
            <a:blipFill>
              <a:blip r:embed="rId2"/>
              <a:stretch>
                <a:fillRect l="-4295" t="0" r="-4295" b="0"/>
              </a:stretch>
            </a:blipFill>
            <a:ln w="19050" cap="sq">
              <a:solidFill>
                <a:srgbClr val="F9D50E"/>
              </a:solidFill>
              <a:prstDash val="solid"/>
              <a:miter/>
            </a:ln>
          </p:spPr>
        </p:sp>
      </p:grpSp>
      <p:grpSp>
        <p:nvGrpSpPr>
          <p:cNvPr name="Group 63" id="63"/>
          <p:cNvGrpSpPr/>
          <p:nvPr/>
        </p:nvGrpSpPr>
        <p:grpSpPr>
          <a:xfrm rot="0">
            <a:off x="1280367" y="5176310"/>
            <a:ext cx="3386838" cy="3211597"/>
            <a:chOff x="0" y="0"/>
            <a:chExt cx="892007" cy="845853"/>
          </a:xfrm>
        </p:grpSpPr>
        <p:sp>
          <p:nvSpPr>
            <p:cNvPr name="Freeform 64" id="64"/>
            <p:cNvSpPr/>
            <p:nvPr/>
          </p:nvSpPr>
          <p:spPr>
            <a:xfrm flipH="false" flipV="false" rot="0">
              <a:off x="0" y="0"/>
              <a:ext cx="892007" cy="845853"/>
            </a:xfrm>
            <a:custGeom>
              <a:avLst/>
              <a:gdLst/>
              <a:ahLst/>
              <a:cxnLst/>
              <a:rect r="r" b="b" t="t" l="l"/>
              <a:pathLst>
                <a:path h="845853" w="892007">
                  <a:moveTo>
                    <a:pt x="0" y="0"/>
                  </a:moveTo>
                  <a:lnTo>
                    <a:pt x="892007" y="0"/>
                  </a:lnTo>
                  <a:lnTo>
                    <a:pt x="892007" y="845853"/>
                  </a:lnTo>
                  <a:lnTo>
                    <a:pt x="0" y="845853"/>
                  </a:lnTo>
                  <a:close/>
                </a:path>
              </a:pathLst>
            </a:custGeom>
            <a:solidFill>
              <a:srgbClr val="FFFFFF"/>
            </a:solidFill>
          </p:spPr>
        </p:sp>
        <p:sp>
          <p:nvSpPr>
            <p:cNvPr name="TextBox 65" id="65"/>
            <p:cNvSpPr txBox="true"/>
            <p:nvPr/>
          </p:nvSpPr>
          <p:spPr>
            <a:xfrm>
              <a:off x="0" y="-38100"/>
              <a:ext cx="892007" cy="883953"/>
            </a:xfrm>
            <a:prstGeom prst="rect">
              <a:avLst/>
            </a:prstGeom>
          </p:spPr>
          <p:txBody>
            <a:bodyPr anchor="ctr" rtlCol="false" tIns="50800" lIns="50800" bIns="50800" rIns="50800"/>
            <a:lstStyle/>
            <a:p>
              <a:pPr algn="ctr">
                <a:lnSpc>
                  <a:spcPts val="2659"/>
                </a:lnSpc>
              </a:pPr>
            </a:p>
          </p:txBody>
        </p:sp>
      </p:grpSp>
      <p:sp>
        <p:nvSpPr>
          <p:cNvPr name="Freeform 66" id="66"/>
          <p:cNvSpPr/>
          <p:nvPr/>
        </p:nvSpPr>
        <p:spPr>
          <a:xfrm flipH="false" flipV="false" rot="0">
            <a:off x="1521587" y="5465010"/>
            <a:ext cx="2904397" cy="2922897"/>
          </a:xfrm>
          <a:custGeom>
            <a:avLst/>
            <a:gdLst/>
            <a:ahLst/>
            <a:cxnLst/>
            <a:rect r="r" b="b" t="t" l="l"/>
            <a:pathLst>
              <a:path h="2922897" w="2904397">
                <a:moveTo>
                  <a:pt x="0" y="0"/>
                </a:moveTo>
                <a:lnTo>
                  <a:pt x="2904397" y="0"/>
                </a:lnTo>
                <a:lnTo>
                  <a:pt x="2904397" y="2922897"/>
                </a:lnTo>
                <a:lnTo>
                  <a:pt x="0" y="2922897"/>
                </a:lnTo>
                <a:lnTo>
                  <a:pt x="0" y="0"/>
                </a:lnTo>
                <a:close/>
              </a:path>
            </a:pathLst>
          </a:custGeom>
          <a:blipFill>
            <a:blip r:embed="rId3"/>
            <a:stretch>
              <a:fillRect l="0" t="0" r="0" b="0"/>
            </a:stretch>
          </a:blipFill>
        </p:spPr>
      </p:sp>
      <p:sp>
        <p:nvSpPr>
          <p:cNvPr name="TextBox 67" id="67"/>
          <p:cNvSpPr txBox="true"/>
          <p:nvPr/>
        </p:nvSpPr>
        <p:spPr>
          <a:xfrm rot="0">
            <a:off x="-1002421" y="2289717"/>
            <a:ext cx="20292841" cy="1630446"/>
          </a:xfrm>
          <a:prstGeom prst="rect">
            <a:avLst/>
          </a:prstGeom>
        </p:spPr>
        <p:txBody>
          <a:bodyPr anchor="t" rtlCol="false" tIns="0" lIns="0" bIns="0" rIns="0">
            <a:spAutoFit/>
          </a:bodyPr>
          <a:lstStyle/>
          <a:p>
            <a:pPr algn="ctr">
              <a:lnSpc>
                <a:spcPts val="11132"/>
              </a:lnSpc>
            </a:pPr>
            <a:r>
              <a:rPr lang="en-US" b="true" sz="12100" spc="-350">
                <a:solidFill>
                  <a:srgbClr val="F9D50E"/>
                </a:solidFill>
                <a:latin typeface="Poppins Semi-Bold"/>
                <a:ea typeface="Poppins Semi-Bold"/>
                <a:cs typeface="Poppins Semi-Bold"/>
                <a:sym typeface="Poppins Semi-Bold"/>
              </a:rPr>
              <a:t>WMR Trucking Services</a:t>
            </a:r>
          </a:p>
        </p:txBody>
      </p:sp>
      <p:sp>
        <p:nvSpPr>
          <p:cNvPr name="TextBox 68" id="68"/>
          <p:cNvSpPr txBox="true"/>
          <p:nvPr/>
        </p:nvSpPr>
        <p:spPr>
          <a:xfrm rot="0">
            <a:off x="11927777" y="5936627"/>
            <a:ext cx="7598978" cy="1856485"/>
          </a:xfrm>
          <a:prstGeom prst="rect">
            <a:avLst/>
          </a:prstGeom>
        </p:spPr>
        <p:txBody>
          <a:bodyPr anchor="t" rtlCol="false" tIns="0" lIns="0" bIns="0" rIns="0">
            <a:spAutoFit/>
          </a:bodyPr>
          <a:lstStyle/>
          <a:p>
            <a:pPr algn="l">
              <a:lnSpc>
                <a:spcPts val="4984"/>
              </a:lnSpc>
            </a:pPr>
            <a:r>
              <a:rPr lang="en-US" sz="2898" spc="214" b="true">
                <a:solidFill>
                  <a:srgbClr val="F9D50E"/>
                </a:solidFill>
                <a:latin typeface="Poppins Medium"/>
                <a:ea typeface="Poppins Medium"/>
                <a:cs typeface="Poppins Medium"/>
                <a:sym typeface="Poppins Medium"/>
              </a:rPr>
              <a:t>Obguia, Earl Lawrence</a:t>
            </a:r>
          </a:p>
          <a:p>
            <a:pPr algn="l">
              <a:lnSpc>
                <a:spcPts val="4984"/>
              </a:lnSpc>
            </a:pPr>
            <a:r>
              <a:rPr lang="en-US" sz="2898" spc="214" b="true">
                <a:solidFill>
                  <a:srgbClr val="F9D50E"/>
                </a:solidFill>
                <a:latin typeface="Poppins Medium"/>
                <a:ea typeface="Poppins Medium"/>
                <a:cs typeface="Poppins Medium"/>
                <a:sym typeface="Poppins Medium"/>
              </a:rPr>
              <a:t>Loremas, Joemire Dave </a:t>
            </a:r>
          </a:p>
          <a:p>
            <a:pPr algn="l">
              <a:lnSpc>
                <a:spcPts val="4984"/>
              </a:lnSpc>
            </a:pPr>
            <a:r>
              <a:rPr lang="en-US" sz="2898" spc="214" b="true">
                <a:solidFill>
                  <a:srgbClr val="F9D50E"/>
                </a:solidFill>
                <a:latin typeface="Poppins Medium"/>
                <a:ea typeface="Poppins Medium"/>
                <a:cs typeface="Poppins Medium"/>
                <a:sym typeface="Poppins Medium"/>
              </a:rPr>
              <a:t>Llerin, Andre John</a:t>
            </a:r>
          </a:p>
        </p:txBody>
      </p:sp>
      <p:sp>
        <p:nvSpPr>
          <p:cNvPr name="TextBox 69" id="69"/>
          <p:cNvSpPr txBox="true"/>
          <p:nvPr/>
        </p:nvSpPr>
        <p:spPr>
          <a:xfrm rot="0">
            <a:off x="455267" y="4196759"/>
            <a:ext cx="9857768" cy="798575"/>
          </a:xfrm>
          <a:prstGeom prst="rect">
            <a:avLst/>
          </a:prstGeom>
        </p:spPr>
        <p:txBody>
          <a:bodyPr anchor="t" rtlCol="false" tIns="0" lIns="0" bIns="0" rIns="0">
            <a:spAutoFit/>
          </a:bodyPr>
          <a:lstStyle/>
          <a:p>
            <a:pPr algn="ctr">
              <a:lnSpc>
                <a:spcPts val="5407"/>
              </a:lnSpc>
            </a:pPr>
            <a:r>
              <a:rPr lang="en-US" b="true" sz="5878" spc="-170">
                <a:solidFill>
                  <a:srgbClr val="F9D50E"/>
                </a:solidFill>
                <a:latin typeface="Poppins Semi-Bold"/>
                <a:ea typeface="Poppins Semi-Bold"/>
                <a:cs typeface="Poppins Semi-Bold"/>
                <a:sym typeface="Poppins Semi-Bold"/>
              </a:rPr>
              <a:t>Delivery Request System</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3027558" y="2836791"/>
            <a:ext cx="13208550" cy="1084462"/>
          </a:xfrm>
          <a:prstGeom prst="rect">
            <a:avLst/>
          </a:prstGeom>
        </p:spPr>
        <p:txBody>
          <a:bodyPr anchor="t" rtlCol="false" tIns="0" lIns="0" bIns="0" rIns="0">
            <a:spAutoFit/>
          </a:bodyPr>
          <a:lstStyle/>
          <a:p>
            <a:pPr algn="l">
              <a:lnSpc>
                <a:spcPts val="7360"/>
              </a:lnSpc>
            </a:pPr>
            <a:r>
              <a:rPr lang="en-US" sz="8000" spc="-232" b="true">
                <a:solidFill>
                  <a:srgbClr val="F9D50E"/>
                </a:solidFill>
                <a:latin typeface="Poppins Medium"/>
                <a:ea typeface="Poppins Medium"/>
                <a:cs typeface="Poppins Medium"/>
                <a:sym typeface="Poppins Medium"/>
              </a:rPr>
              <a:t>Key Learnings &amp; Features</a:t>
            </a:r>
          </a:p>
        </p:txBody>
      </p:sp>
      <p:grpSp>
        <p:nvGrpSpPr>
          <p:cNvPr name="Group 3" id="3"/>
          <p:cNvGrpSpPr/>
          <p:nvPr/>
        </p:nvGrpSpPr>
        <p:grpSpPr>
          <a:xfrm rot="0">
            <a:off x="0" y="1028700"/>
            <a:ext cx="18288000" cy="679893"/>
            <a:chOff x="0" y="0"/>
            <a:chExt cx="4816593" cy="179067"/>
          </a:xfrm>
        </p:grpSpPr>
        <p:sp>
          <p:nvSpPr>
            <p:cNvPr name="Freeform 4" id="4"/>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5" id="5"/>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0" y="8578407"/>
            <a:ext cx="18288000" cy="679893"/>
            <a:chOff x="0" y="0"/>
            <a:chExt cx="4816593" cy="179067"/>
          </a:xfrm>
        </p:grpSpPr>
        <p:sp>
          <p:nvSpPr>
            <p:cNvPr name="Freeform 7" id="7"/>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8" id="8"/>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0" y="8578407"/>
            <a:ext cx="1543050" cy="679893"/>
            <a:chOff x="0" y="0"/>
            <a:chExt cx="406400" cy="179067"/>
          </a:xfrm>
        </p:grpSpPr>
        <p:sp>
          <p:nvSpPr>
            <p:cNvPr name="Freeform 10" id="1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1" id="1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280367" y="8578407"/>
            <a:ext cx="1543050" cy="679893"/>
            <a:chOff x="0" y="0"/>
            <a:chExt cx="406400" cy="179067"/>
          </a:xfrm>
        </p:grpSpPr>
        <p:sp>
          <p:nvSpPr>
            <p:cNvPr name="Freeform 13" id="1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4" id="1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2560734" y="8578407"/>
            <a:ext cx="1543050" cy="679893"/>
            <a:chOff x="0" y="0"/>
            <a:chExt cx="406400" cy="179067"/>
          </a:xfrm>
        </p:grpSpPr>
        <p:sp>
          <p:nvSpPr>
            <p:cNvPr name="Freeform 16" id="1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7" id="1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3841101" y="8578407"/>
            <a:ext cx="1543050" cy="679893"/>
            <a:chOff x="0" y="0"/>
            <a:chExt cx="406400" cy="179067"/>
          </a:xfrm>
        </p:grpSpPr>
        <p:sp>
          <p:nvSpPr>
            <p:cNvPr name="Freeform 19" id="1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0" id="2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7780891" y="1028975"/>
            <a:ext cx="5384151" cy="679893"/>
            <a:chOff x="0" y="0"/>
            <a:chExt cx="7178867" cy="906524"/>
          </a:xfrm>
        </p:grpSpPr>
        <p:grpSp>
          <p:nvGrpSpPr>
            <p:cNvPr name="Group 22" id="22"/>
            <p:cNvGrpSpPr/>
            <p:nvPr/>
          </p:nvGrpSpPr>
          <p:grpSpPr>
            <a:xfrm rot="0">
              <a:off x="0" y="0"/>
              <a:ext cx="2057400" cy="906524"/>
              <a:chOff x="0" y="0"/>
              <a:chExt cx="406400" cy="179067"/>
            </a:xfrm>
          </p:grpSpPr>
          <p:sp>
            <p:nvSpPr>
              <p:cNvPr name="Freeform 23" id="2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4" id="2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1707156" y="0"/>
              <a:ext cx="2057400" cy="906524"/>
              <a:chOff x="0" y="0"/>
              <a:chExt cx="406400" cy="179067"/>
            </a:xfrm>
          </p:grpSpPr>
          <p:sp>
            <p:nvSpPr>
              <p:cNvPr name="Freeform 26" id="2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7" id="2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3414312" y="0"/>
              <a:ext cx="2057400" cy="906524"/>
              <a:chOff x="0" y="0"/>
              <a:chExt cx="406400" cy="179067"/>
            </a:xfrm>
          </p:grpSpPr>
          <p:sp>
            <p:nvSpPr>
              <p:cNvPr name="Freeform 29" id="2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0" id="3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1" id="31"/>
            <p:cNvGrpSpPr/>
            <p:nvPr/>
          </p:nvGrpSpPr>
          <p:grpSpPr>
            <a:xfrm rot="0">
              <a:off x="5121467" y="0"/>
              <a:ext cx="2057400" cy="906524"/>
              <a:chOff x="0" y="0"/>
              <a:chExt cx="406400" cy="179067"/>
            </a:xfrm>
          </p:grpSpPr>
          <p:sp>
            <p:nvSpPr>
              <p:cNvPr name="Freeform 32" id="3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3" id="3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4" id="34"/>
          <p:cNvGrpSpPr/>
          <p:nvPr/>
        </p:nvGrpSpPr>
        <p:grpSpPr>
          <a:xfrm rot="0">
            <a:off x="5122959" y="8578407"/>
            <a:ext cx="5384151" cy="679893"/>
            <a:chOff x="0" y="0"/>
            <a:chExt cx="7178867" cy="906524"/>
          </a:xfrm>
        </p:grpSpPr>
        <p:grpSp>
          <p:nvGrpSpPr>
            <p:cNvPr name="Group 35" id="35"/>
            <p:cNvGrpSpPr/>
            <p:nvPr/>
          </p:nvGrpSpPr>
          <p:grpSpPr>
            <a:xfrm rot="0">
              <a:off x="0" y="0"/>
              <a:ext cx="2057400" cy="906524"/>
              <a:chOff x="0" y="0"/>
              <a:chExt cx="406400" cy="179067"/>
            </a:xfrm>
          </p:grpSpPr>
          <p:sp>
            <p:nvSpPr>
              <p:cNvPr name="Freeform 36" id="3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7" id="3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8" id="38"/>
            <p:cNvGrpSpPr/>
            <p:nvPr/>
          </p:nvGrpSpPr>
          <p:grpSpPr>
            <a:xfrm rot="0">
              <a:off x="1707156" y="0"/>
              <a:ext cx="2057400" cy="906524"/>
              <a:chOff x="0" y="0"/>
              <a:chExt cx="406400" cy="179067"/>
            </a:xfrm>
          </p:grpSpPr>
          <p:sp>
            <p:nvSpPr>
              <p:cNvPr name="Freeform 39" id="3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0" id="4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1" id="41"/>
            <p:cNvGrpSpPr/>
            <p:nvPr/>
          </p:nvGrpSpPr>
          <p:grpSpPr>
            <a:xfrm rot="0">
              <a:off x="3414312" y="0"/>
              <a:ext cx="2057400" cy="906524"/>
              <a:chOff x="0" y="0"/>
              <a:chExt cx="406400" cy="179067"/>
            </a:xfrm>
          </p:grpSpPr>
          <p:sp>
            <p:nvSpPr>
              <p:cNvPr name="Freeform 42" id="4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3" id="4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4" id="44"/>
            <p:cNvGrpSpPr/>
            <p:nvPr/>
          </p:nvGrpSpPr>
          <p:grpSpPr>
            <a:xfrm rot="0">
              <a:off x="5121467" y="0"/>
              <a:ext cx="2057400" cy="906524"/>
              <a:chOff x="0" y="0"/>
              <a:chExt cx="406400" cy="179067"/>
            </a:xfrm>
          </p:grpSpPr>
          <p:sp>
            <p:nvSpPr>
              <p:cNvPr name="Freeform 45" id="4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6" id="4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7" id="47"/>
          <p:cNvGrpSpPr/>
          <p:nvPr/>
        </p:nvGrpSpPr>
        <p:grpSpPr>
          <a:xfrm rot="0">
            <a:off x="12903849" y="1028700"/>
            <a:ext cx="1543050" cy="679893"/>
            <a:chOff x="0" y="0"/>
            <a:chExt cx="406400" cy="179067"/>
          </a:xfrm>
        </p:grpSpPr>
        <p:sp>
          <p:nvSpPr>
            <p:cNvPr name="Freeform 48" id="4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9" id="4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0" id="50"/>
          <p:cNvGrpSpPr/>
          <p:nvPr/>
        </p:nvGrpSpPr>
        <p:grpSpPr>
          <a:xfrm rot="0">
            <a:off x="14184216" y="1028700"/>
            <a:ext cx="1543050" cy="679893"/>
            <a:chOff x="0" y="0"/>
            <a:chExt cx="406400" cy="179067"/>
          </a:xfrm>
        </p:grpSpPr>
        <p:sp>
          <p:nvSpPr>
            <p:cNvPr name="Freeform 51" id="5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2" id="5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3" id="53"/>
          <p:cNvGrpSpPr/>
          <p:nvPr/>
        </p:nvGrpSpPr>
        <p:grpSpPr>
          <a:xfrm rot="0">
            <a:off x="15464583" y="1028700"/>
            <a:ext cx="1543050" cy="679893"/>
            <a:chOff x="0" y="0"/>
            <a:chExt cx="406400" cy="179067"/>
          </a:xfrm>
        </p:grpSpPr>
        <p:sp>
          <p:nvSpPr>
            <p:cNvPr name="Freeform 54" id="5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5" id="5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6" id="56"/>
          <p:cNvGrpSpPr/>
          <p:nvPr/>
        </p:nvGrpSpPr>
        <p:grpSpPr>
          <a:xfrm rot="0">
            <a:off x="6554716" y="1028700"/>
            <a:ext cx="1543050" cy="679893"/>
            <a:chOff x="0" y="0"/>
            <a:chExt cx="406400" cy="179067"/>
          </a:xfrm>
        </p:grpSpPr>
        <p:sp>
          <p:nvSpPr>
            <p:cNvPr name="Freeform 57" id="5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8" id="5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9" id="59"/>
          <p:cNvGrpSpPr/>
          <p:nvPr/>
        </p:nvGrpSpPr>
        <p:grpSpPr>
          <a:xfrm rot="0">
            <a:off x="16744950" y="1028700"/>
            <a:ext cx="1543050" cy="679893"/>
            <a:chOff x="0" y="0"/>
            <a:chExt cx="406400" cy="179067"/>
          </a:xfrm>
        </p:grpSpPr>
        <p:sp>
          <p:nvSpPr>
            <p:cNvPr name="Freeform 60" id="6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61" id="6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TextBox 62" id="62"/>
          <p:cNvSpPr txBox="true"/>
          <p:nvPr/>
        </p:nvSpPr>
        <p:spPr>
          <a:xfrm rot="0">
            <a:off x="3136466" y="4982532"/>
            <a:ext cx="12658750" cy="2094509"/>
          </a:xfrm>
          <a:prstGeom prst="rect">
            <a:avLst/>
          </a:prstGeom>
        </p:spPr>
        <p:txBody>
          <a:bodyPr anchor="t" rtlCol="false" tIns="0" lIns="0" bIns="0" rIns="0">
            <a:spAutoFit/>
          </a:bodyPr>
          <a:lstStyle/>
          <a:p>
            <a:pPr algn="just">
              <a:lnSpc>
                <a:spcPts val="4197"/>
              </a:lnSpc>
              <a:spcBef>
                <a:spcPct val="0"/>
              </a:spcBef>
            </a:pPr>
            <a:r>
              <a:rPr lang="en-US" sz="2998">
                <a:solidFill>
                  <a:srgbClr val="F9D50E"/>
                </a:solidFill>
                <a:latin typeface="Poppins"/>
                <a:ea typeface="Poppins"/>
                <a:cs typeface="Poppins"/>
                <a:sym typeface="Poppins"/>
              </a:rPr>
              <a:t>We built a cargo system to manage bookings, drivers, and delivery tracking. Key features include real-time status updates, role-based access, and automated records. This helps WMR improve delivery monitoring and customer satisfaction.</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5122959" y="2673665"/>
            <a:ext cx="10002626" cy="881656"/>
          </a:xfrm>
          <a:prstGeom prst="rect">
            <a:avLst/>
          </a:prstGeom>
        </p:spPr>
        <p:txBody>
          <a:bodyPr anchor="t" rtlCol="false" tIns="0" lIns="0" bIns="0" rIns="0">
            <a:spAutoFit/>
          </a:bodyPr>
          <a:lstStyle/>
          <a:p>
            <a:pPr algn="l">
              <a:lnSpc>
                <a:spcPts val="6076"/>
              </a:lnSpc>
            </a:pPr>
            <a:r>
              <a:rPr lang="en-US" sz="6604" spc="-191" b="true">
                <a:solidFill>
                  <a:srgbClr val="F9D50E"/>
                </a:solidFill>
                <a:latin typeface="Poppins Medium"/>
                <a:ea typeface="Poppins Medium"/>
                <a:cs typeface="Poppins Medium"/>
                <a:sym typeface="Poppins Medium"/>
              </a:rPr>
              <a:t>Future Suggestion</a:t>
            </a:r>
          </a:p>
        </p:txBody>
      </p:sp>
      <p:grpSp>
        <p:nvGrpSpPr>
          <p:cNvPr name="Group 3" id="3"/>
          <p:cNvGrpSpPr/>
          <p:nvPr/>
        </p:nvGrpSpPr>
        <p:grpSpPr>
          <a:xfrm rot="0">
            <a:off x="0" y="1028700"/>
            <a:ext cx="18288000" cy="679893"/>
            <a:chOff x="0" y="0"/>
            <a:chExt cx="4816593" cy="179067"/>
          </a:xfrm>
        </p:grpSpPr>
        <p:sp>
          <p:nvSpPr>
            <p:cNvPr name="Freeform 4" id="4"/>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5" id="5"/>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0" y="8578407"/>
            <a:ext cx="18288000" cy="679893"/>
            <a:chOff x="0" y="0"/>
            <a:chExt cx="4816593" cy="179067"/>
          </a:xfrm>
        </p:grpSpPr>
        <p:sp>
          <p:nvSpPr>
            <p:cNvPr name="Freeform 7" id="7"/>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8" id="8"/>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0" y="8578407"/>
            <a:ext cx="1543050" cy="679893"/>
            <a:chOff x="0" y="0"/>
            <a:chExt cx="406400" cy="179067"/>
          </a:xfrm>
        </p:grpSpPr>
        <p:sp>
          <p:nvSpPr>
            <p:cNvPr name="Freeform 10" id="1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1" id="1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280367" y="8578407"/>
            <a:ext cx="1543050" cy="679893"/>
            <a:chOff x="0" y="0"/>
            <a:chExt cx="406400" cy="179067"/>
          </a:xfrm>
        </p:grpSpPr>
        <p:sp>
          <p:nvSpPr>
            <p:cNvPr name="Freeform 13" id="1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4" id="1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2560734" y="8578407"/>
            <a:ext cx="1543050" cy="679893"/>
            <a:chOff x="0" y="0"/>
            <a:chExt cx="406400" cy="179067"/>
          </a:xfrm>
        </p:grpSpPr>
        <p:sp>
          <p:nvSpPr>
            <p:cNvPr name="Freeform 16" id="1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7" id="1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3841101" y="8578407"/>
            <a:ext cx="1543050" cy="679893"/>
            <a:chOff x="0" y="0"/>
            <a:chExt cx="406400" cy="179067"/>
          </a:xfrm>
        </p:grpSpPr>
        <p:sp>
          <p:nvSpPr>
            <p:cNvPr name="Freeform 19" id="1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0" id="2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7780891" y="1028975"/>
            <a:ext cx="5384151" cy="679893"/>
            <a:chOff x="0" y="0"/>
            <a:chExt cx="7178867" cy="906524"/>
          </a:xfrm>
        </p:grpSpPr>
        <p:grpSp>
          <p:nvGrpSpPr>
            <p:cNvPr name="Group 22" id="22"/>
            <p:cNvGrpSpPr/>
            <p:nvPr/>
          </p:nvGrpSpPr>
          <p:grpSpPr>
            <a:xfrm rot="0">
              <a:off x="0" y="0"/>
              <a:ext cx="2057400" cy="906524"/>
              <a:chOff x="0" y="0"/>
              <a:chExt cx="406400" cy="179067"/>
            </a:xfrm>
          </p:grpSpPr>
          <p:sp>
            <p:nvSpPr>
              <p:cNvPr name="Freeform 23" id="2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4" id="2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1707156" y="0"/>
              <a:ext cx="2057400" cy="906524"/>
              <a:chOff x="0" y="0"/>
              <a:chExt cx="406400" cy="179067"/>
            </a:xfrm>
          </p:grpSpPr>
          <p:sp>
            <p:nvSpPr>
              <p:cNvPr name="Freeform 26" id="2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7" id="2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3414312" y="0"/>
              <a:ext cx="2057400" cy="906524"/>
              <a:chOff x="0" y="0"/>
              <a:chExt cx="406400" cy="179067"/>
            </a:xfrm>
          </p:grpSpPr>
          <p:sp>
            <p:nvSpPr>
              <p:cNvPr name="Freeform 29" id="2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0" id="3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1" id="31"/>
            <p:cNvGrpSpPr/>
            <p:nvPr/>
          </p:nvGrpSpPr>
          <p:grpSpPr>
            <a:xfrm rot="0">
              <a:off x="5121467" y="0"/>
              <a:ext cx="2057400" cy="906524"/>
              <a:chOff x="0" y="0"/>
              <a:chExt cx="406400" cy="179067"/>
            </a:xfrm>
          </p:grpSpPr>
          <p:sp>
            <p:nvSpPr>
              <p:cNvPr name="Freeform 32" id="3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3" id="3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4" id="34"/>
          <p:cNvGrpSpPr/>
          <p:nvPr/>
        </p:nvGrpSpPr>
        <p:grpSpPr>
          <a:xfrm rot="0">
            <a:off x="5122959" y="8578407"/>
            <a:ext cx="5384151" cy="679893"/>
            <a:chOff x="0" y="0"/>
            <a:chExt cx="7178867" cy="906524"/>
          </a:xfrm>
        </p:grpSpPr>
        <p:grpSp>
          <p:nvGrpSpPr>
            <p:cNvPr name="Group 35" id="35"/>
            <p:cNvGrpSpPr/>
            <p:nvPr/>
          </p:nvGrpSpPr>
          <p:grpSpPr>
            <a:xfrm rot="0">
              <a:off x="0" y="0"/>
              <a:ext cx="2057400" cy="906524"/>
              <a:chOff x="0" y="0"/>
              <a:chExt cx="406400" cy="179067"/>
            </a:xfrm>
          </p:grpSpPr>
          <p:sp>
            <p:nvSpPr>
              <p:cNvPr name="Freeform 36" id="3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7" id="3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8" id="38"/>
            <p:cNvGrpSpPr/>
            <p:nvPr/>
          </p:nvGrpSpPr>
          <p:grpSpPr>
            <a:xfrm rot="0">
              <a:off x="1707156" y="0"/>
              <a:ext cx="2057400" cy="906524"/>
              <a:chOff x="0" y="0"/>
              <a:chExt cx="406400" cy="179067"/>
            </a:xfrm>
          </p:grpSpPr>
          <p:sp>
            <p:nvSpPr>
              <p:cNvPr name="Freeform 39" id="3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0" id="4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1" id="41"/>
            <p:cNvGrpSpPr/>
            <p:nvPr/>
          </p:nvGrpSpPr>
          <p:grpSpPr>
            <a:xfrm rot="0">
              <a:off x="3414312" y="0"/>
              <a:ext cx="2057400" cy="906524"/>
              <a:chOff x="0" y="0"/>
              <a:chExt cx="406400" cy="179067"/>
            </a:xfrm>
          </p:grpSpPr>
          <p:sp>
            <p:nvSpPr>
              <p:cNvPr name="Freeform 42" id="4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3" id="4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4" id="44"/>
            <p:cNvGrpSpPr/>
            <p:nvPr/>
          </p:nvGrpSpPr>
          <p:grpSpPr>
            <a:xfrm rot="0">
              <a:off x="5121467" y="0"/>
              <a:ext cx="2057400" cy="906524"/>
              <a:chOff x="0" y="0"/>
              <a:chExt cx="406400" cy="179067"/>
            </a:xfrm>
          </p:grpSpPr>
          <p:sp>
            <p:nvSpPr>
              <p:cNvPr name="Freeform 45" id="4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6" id="4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7" id="47"/>
          <p:cNvGrpSpPr/>
          <p:nvPr/>
        </p:nvGrpSpPr>
        <p:grpSpPr>
          <a:xfrm rot="0">
            <a:off x="12903849" y="1028700"/>
            <a:ext cx="1543050" cy="679893"/>
            <a:chOff x="0" y="0"/>
            <a:chExt cx="406400" cy="179067"/>
          </a:xfrm>
        </p:grpSpPr>
        <p:sp>
          <p:nvSpPr>
            <p:cNvPr name="Freeform 48" id="4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9" id="4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0" id="50"/>
          <p:cNvGrpSpPr/>
          <p:nvPr/>
        </p:nvGrpSpPr>
        <p:grpSpPr>
          <a:xfrm rot="0">
            <a:off x="14184216" y="1028700"/>
            <a:ext cx="1543050" cy="679893"/>
            <a:chOff x="0" y="0"/>
            <a:chExt cx="406400" cy="179067"/>
          </a:xfrm>
        </p:grpSpPr>
        <p:sp>
          <p:nvSpPr>
            <p:cNvPr name="Freeform 51" id="5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2" id="5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3" id="53"/>
          <p:cNvGrpSpPr/>
          <p:nvPr/>
        </p:nvGrpSpPr>
        <p:grpSpPr>
          <a:xfrm rot="0">
            <a:off x="15464583" y="1028700"/>
            <a:ext cx="1543050" cy="679893"/>
            <a:chOff x="0" y="0"/>
            <a:chExt cx="406400" cy="179067"/>
          </a:xfrm>
        </p:grpSpPr>
        <p:sp>
          <p:nvSpPr>
            <p:cNvPr name="Freeform 54" id="5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5" id="5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6" id="56"/>
          <p:cNvGrpSpPr/>
          <p:nvPr/>
        </p:nvGrpSpPr>
        <p:grpSpPr>
          <a:xfrm rot="0">
            <a:off x="6554716" y="1028700"/>
            <a:ext cx="1543050" cy="679893"/>
            <a:chOff x="0" y="0"/>
            <a:chExt cx="406400" cy="179067"/>
          </a:xfrm>
        </p:grpSpPr>
        <p:sp>
          <p:nvSpPr>
            <p:cNvPr name="Freeform 57" id="5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8" id="5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9" id="59"/>
          <p:cNvGrpSpPr/>
          <p:nvPr/>
        </p:nvGrpSpPr>
        <p:grpSpPr>
          <a:xfrm rot="0">
            <a:off x="16744950" y="1028700"/>
            <a:ext cx="1543050" cy="679893"/>
            <a:chOff x="0" y="0"/>
            <a:chExt cx="406400" cy="179067"/>
          </a:xfrm>
        </p:grpSpPr>
        <p:sp>
          <p:nvSpPr>
            <p:cNvPr name="Freeform 60" id="6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61" id="6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TextBox 62" id="62"/>
          <p:cNvSpPr txBox="true"/>
          <p:nvPr/>
        </p:nvSpPr>
        <p:spPr>
          <a:xfrm rot="0">
            <a:off x="3968645" y="4307796"/>
            <a:ext cx="9706729" cy="2852219"/>
          </a:xfrm>
          <a:prstGeom prst="rect">
            <a:avLst/>
          </a:prstGeom>
        </p:spPr>
        <p:txBody>
          <a:bodyPr anchor="t" rtlCol="false" tIns="0" lIns="0" bIns="0" rIns="0">
            <a:spAutoFit/>
          </a:bodyPr>
          <a:lstStyle/>
          <a:p>
            <a:pPr algn="just">
              <a:lnSpc>
                <a:spcPts val="4568"/>
              </a:lnSpc>
              <a:spcBef>
                <a:spcPct val="0"/>
              </a:spcBef>
            </a:pPr>
            <a:r>
              <a:rPr lang="en-US" sz="3263">
                <a:solidFill>
                  <a:srgbClr val="F9D50E"/>
                </a:solidFill>
                <a:latin typeface="Poppins"/>
                <a:ea typeface="Poppins"/>
                <a:cs typeface="Poppins"/>
                <a:sym typeface="Poppins"/>
              </a:rPr>
              <a:t>Add GPS tracking, online payments, and auto notifications. Improve security with stronger login and access control. A mobile-friendly design and route optimization can further boost efficiency.</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1028700"/>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8288000" cy="679893"/>
            <a:chOff x="0" y="0"/>
            <a:chExt cx="4816593" cy="179067"/>
          </a:xfrm>
        </p:grpSpPr>
        <p:sp>
          <p:nvSpPr>
            <p:cNvPr name="Freeform 6" id="6"/>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7" id="7"/>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0"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80367"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560734"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3841101" y="8578407"/>
            <a:ext cx="1543050" cy="679893"/>
            <a:chOff x="0" y="0"/>
            <a:chExt cx="406400" cy="179067"/>
          </a:xfrm>
        </p:grpSpPr>
        <p:sp>
          <p:nvSpPr>
            <p:cNvPr name="Freeform 18" id="1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9" id="1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7780891" y="1028975"/>
            <a:ext cx="5384151" cy="679893"/>
            <a:chOff x="0" y="0"/>
            <a:chExt cx="7178867" cy="906524"/>
          </a:xfrm>
        </p:grpSpPr>
        <p:grpSp>
          <p:nvGrpSpPr>
            <p:cNvPr name="Group 21" id="21"/>
            <p:cNvGrpSpPr/>
            <p:nvPr/>
          </p:nvGrpSpPr>
          <p:grpSpPr>
            <a:xfrm rot="0">
              <a:off x="0"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707156"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3414312"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5121467" y="0"/>
              <a:ext cx="2057400" cy="906524"/>
              <a:chOff x="0" y="0"/>
              <a:chExt cx="406400" cy="179067"/>
            </a:xfrm>
          </p:grpSpPr>
          <p:sp>
            <p:nvSpPr>
              <p:cNvPr name="Freeform 31" id="3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2" id="3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3" id="33"/>
          <p:cNvGrpSpPr/>
          <p:nvPr/>
        </p:nvGrpSpPr>
        <p:grpSpPr>
          <a:xfrm rot="0">
            <a:off x="5122959" y="8578407"/>
            <a:ext cx="5384151" cy="679893"/>
            <a:chOff x="0" y="0"/>
            <a:chExt cx="7178867" cy="906524"/>
          </a:xfrm>
        </p:grpSpPr>
        <p:grpSp>
          <p:nvGrpSpPr>
            <p:cNvPr name="Group 34" id="34"/>
            <p:cNvGrpSpPr/>
            <p:nvPr/>
          </p:nvGrpSpPr>
          <p:grpSpPr>
            <a:xfrm rot="0">
              <a:off x="0"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1707156"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3414312"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3" id="43"/>
            <p:cNvGrpSpPr/>
            <p:nvPr/>
          </p:nvGrpSpPr>
          <p:grpSpPr>
            <a:xfrm rot="0">
              <a:off x="5121467" y="0"/>
              <a:ext cx="2057400" cy="906524"/>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6" id="46"/>
          <p:cNvGrpSpPr/>
          <p:nvPr/>
        </p:nvGrpSpPr>
        <p:grpSpPr>
          <a:xfrm rot="0">
            <a:off x="12903849"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4184216"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15464583"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6554716"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8" id="58"/>
          <p:cNvGrpSpPr/>
          <p:nvPr/>
        </p:nvGrpSpPr>
        <p:grpSpPr>
          <a:xfrm rot="0">
            <a:off x="16744950" y="1028700"/>
            <a:ext cx="1543050" cy="679893"/>
            <a:chOff x="0" y="0"/>
            <a:chExt cx="406400" cy="179067"/>
          </a:xfrm>
        </p:grpSpPr>
        <p:sp>
          <p:nvSpPr>
            <p:cNvPr name="Freeform 59" id="5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60" id="6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TextBox 61" id="61"/>
          <p:cNvSpPr txBox="true"/>
          <p:nvPr/>
        </p:nvSpPr>
        <p:spPr>
          <a:xfrm rot="0">
            <a:off x="6554716" y="2409975"/>
            <a:ext cx="10002626" cy="881656"/>
          </a:xfrm>
          <a:prstGeom prst="rect">
            <a:avLst/>
          </a:prstGeom>
        </p:spPr>
        <p:txBody>
          <a:bodyPr anchor="t" rtlCol="false" tIns="0" lIns="0" bIns="0" rIns="0">
            <a:spAutoFit/>
          </a:bodyPr>
          <a:lstStyle/>
          <a:p>
            <a:pPr algn="l">
              <a:lnSpc>
                <a:spcPts val="6076"/>
              </a:lnSpc>
            </a:pPr>
            <a:r>
              <a:rPr lang="en-US" sz="6604" spc="-191" b="true">
                <a:solidFill>
                  <a:srgbClr val="F9D50E"/>
                </a:solidFill>
                <a:latin typeface="Poppins Medium"/>
                <a:ea typeface="Poppins Medium"/>
                <a:cs typeface="Poppins Medium"/>
                <a:sym typeface="Poppins Medium"/>
              </a:rPr>
              <a:t>In Conclusion</a:t>
            </a:r>
          </a:p>
        </p:txBody>
      </p:sp>
      <p:sp>
        <p:nvSpPr>
          <p:cNvPr name="TextBox 62" id="62"/>
          <p:cNvSpPr txBox="true"/>
          <p:nvPr/>
        </p:nvSpPr>
        <p:spPr>
          <a:xfrm rot="0">
            <a:off x="1687392" y="3764138"/>
            <a:ext cx="15829083" cy="3077428"/>
          </a:xfrm>
          <a:prstGeom prst="rect">
            <a:avLst/>
          </a:prstGeom>
        </p:spPr>
        <p:txBody>
          <a:bodyPr anchor="t" rtlCol="false" tIns="0" lIns="0" bIns="0" rIns="0">
            <a:spAutoFit/>
          </a:bodyPr>
          <a:lstStyle/>
          <a:p>
            <a:pPr algn="just">
              <a:lnSpc>
                <a:spcPts val="4909"/>
              </a:lnSpc>
              <a:spcBef>
                <a:spcPct val="0"/>
              </a:spcBef>
            </a:pPr>
            <a:r>
              <a:rPr lang="en-US" sz="3506">
                <a:solidFill>
                  <a:srgbClr val="F9D50E"/>
                </a:solidFill>
                <a:latin typeface="Poppins"/>
                <a:ea typeface="Poppins"/>
                <a:cs typeface="Poppins"/>
                <a:sym typeface="Poppins"/>
              </a:rPr>
              <a:t>This project helped us create a system that improves how WMR Trucking Services handles deliveries. We learned a lot during the process and worked hard to build a useful and reliable platform. While there is still room for improvement, this system is a strong step forward.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2721798" y="3728306"/>
            <a:ext cx="4794677" cy="3040213"/>
          </a:xfrm>
          <a:prstGeom prst="rect">
            <a:avLst/>
          </a:prstGeom>
        </p:spPr>
        <p:txBody>
          <a:bodyPr anchor="t" rtlCol="false" tIns="0" lIns="0" bIns="0" rIns="0">
            <a:spAutoFit/>
          </a:bodyPr>
          <a:lstStyle/>
          <a:p>
            <a:pPr algn="ctr">
              <a:lnSpc>
                <a:spcPts val="11132"/>
              </a:lnSpc>
            </a:pPr>
            <a:r>
              <a:rPr lang="en-US" b="true" sz="12100" spc="-350">
                <a:solidFill>
                  <a:srgbClr val="F9D50E"/>
                </a:solidFill>
                <a:latin typeface="Poppins Semi-Bold"/>
                <a:ea typeface="Poppins Semi-Bold"/>
                <a:cs typeface="Poppins Semi-Bold"/>
                <a:sym typeface="Poppins Semi-Bold"/>
              </a:rPr>
              <a:t>Thank</a:t>
            </a:r>
          </a:p>
          <a:p>
            <a:pPr algn="ctr">
              <a:lnSpc>
                <a:spcPts val="11132"/>
              </a:lnSpc>
            </a:pPr>
            <a:r>
              <a:rPr lang="en-US" b="true" sz="12100" spc="-350">
                <a:solidFill>
                  <a:srgbClr val="F9D50E"/>
                </a:solidFill>
                <a:latin typeface="Poppins Semi-Bold"/>
                <a:ea typeface="Poppins Semi-Bold"/>
                <a:cs typeface="Poppins Semi-Bold"/>
                <a:sym typeface="Poppins Semi-Bold"/>
              </a:rPr>
              <a:t>You!</a:t>
            </a:r>
          </a:p>
        </p:txBody>
      </p:sp>
      <p:grpSp>
        <p:nvGrpSpPr>
          <p:cNvPr name="Group 3" id="3"/>
          <p:cNvGrpSpPr/>
          <p:nvPr/>
        </p:nvGrpSpPr>
        <p:grpSpPr>
          <a:xfrm rot="0">
            <a:off x="0" y="1028700"/>
            <a:ext cx="18288000" cy="679893"/>
            <a:chOff x="0" y="0"/>
            <a:chExt cx="4816593" cy="179067"/>
          </a:xfrm>
        </p:grpSpPr>
        <p:sp>
          <p:nvSpPr>
            <p:cNvPr name="Freeform 4" id="4"/>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5" id="5"/>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0" y="8578407"/>
            <a:ext cx="18288000" cy="679893"/>
            <a:chOff x="0" y="0"/>
            <a:chExt cx="4816593" cy="179067"/>
          </a:xfrm>
        </p:grpSpPr>
        <p:sp>
          <p:nvSpPr>
            <p:cNvPr name="Freeform 7" id="7"/>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8" id="8"/>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0" y="8578407"/>
            <a:ext cx="1543050" cy="679893"/>
            <a:chOff x="0" y="0"/>
            <a:chExt cx="406400" cy="179067"/>
          </a:xfrm>
        </p:grpSpPr>
        <p:sp>
          <p:nvSpPr>
            <p:cNvPr name="Freeform 10" id="1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1" id="1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280367" y="8578407"/>
            <a:ext cx="1543050" cy="679893"/>
            <a:chOff x="0" y="0"/>
            <a:chExt cx="406400" cy="179067"/>
          </a:xfrm>
        </p:grpSpPr>
        <p:sp>
          <p:nvSpPr>
            <p:cNvPr name="Freeform 13" id="1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4" id="1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2560734" y="8578407"/>
            <a:ext cx="1543050" cy="679893"/>
            <a:chOff x="0" y="0"/>
            <a:chExt cx="406400" cy="179067"/>
          </a:xfrm>
        </p:grpSpPr>
        <p:sp>
          <p:nvSpPr>
            <p:cNvPr name="Freeform 16" id="1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7" id="1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3841101" y="8578407"/>
            <a:ext cx="1543050" cy="679893"/>
            <a:chOff x="0" y="0"/>
            <a:chExt cx="406400" cy="179067"/>
          </a:xfrm>
        </p:grpSpPr>
        <p:sp>
          <p:nvSpPr>
            <p:cNvPr name="Freeform 19" id="1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0" id="2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7780891" y="1028975"/>
            <a:ext cx="5384151" cy="679893"/>
            <a:chOff x="0" y="0"/>
            <a:chExt cx="7178867" cy="906524"/>
          </a:xfrm>
        </p:grpSpPr>
        <p:grpSp>
          <p:nvGrpSpPr>
            <p:cNvPr name="Group 22" id="22"/>
            <p:cNvGrpSpPr/>
            <p:nvPr/>
          </p:nvGrpSpPr>
          <p:grpSpPr>
            <a:xfrm rot="0">
              <a:off x="0" y="0"/>
              <a:ext cx="2057400" cy="906524"/>
              <a:chOff x="0" y="0"/>
              <a:chExt cx="406400" cy="179067"/>
            </a:xfrm>
          </p:grpSpPr>
          <p:sp>
            <p:nvSpPr>
              <p:cNvPr name="Freeform 23" id="2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4" id="2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1707156" y="0"/>
              <a:ext cx="2057400" cy="906524"/>
              <a:chOff x="0" y="0"/>
              <a:chExt cx="406400" cy="179067"/>
            </a:xfrm>
          </p:grpSpPr>
          <p:sp>
            <p:nvSpPr>
              <p:cNvPr name="Freeform 26" id="2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7" id="2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3414312" y="0"/>
              <a:ext cx="2057400" cy="906524"/>
              <a:chOff x="0" y="0"/>
              <a:chExt cx="406400" cy="179067"/>
            </a:xfrm>
          </p:grpSpPr>
          <p:sp>
            <p:nvSpPr>
              <p:cNvPr name="Freeform 29" id="2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0" id="3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1" id="31"/>
            <p:cNvGrpSpPr/>
            <p:nvPr/>
          </p:nvGrpSpPr>
          <p:grpSpPr>
            <a:xfrm rot="0">
              <a:off x="5121467" y="0"/>
              <a:ext cx="2057400" cy="906524"/>
              <a:chOff x="0" y="0"/>
              <a:chExt cx="406400" cy="179067"/>
            </a:xfrm>
          </p:grpSpPr>
          <p:sp>
            <p:nvSpPr>
              <p:cNvPr name="Freeform 32" id="3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3" id="3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4" id="34"/>
          <p:cNvGrpSpPr/>
          <p:nvPr/>
        </p:nvGrpSpPr>
        <p:grpSpPr>
          <a:xfrm rot="0">
            <a:off x="5122959" y="8578407"/>
            <a:ext cx="5384151" cy="679893"/>
            <a:chOff x="0" y="0"/>
            <a:chExt cx="7178867" cy="906524"/>
          </a:xfrm>
        </p:grpSpPr>
        <p:grpSp>
          <p:nvGrpSpPr>
            <p:cNvPr name="Group 35" id="35"/>
            <p:cNvGrpSpPr/>
            <p:nvPr/>
          </p:nvGrpSpPr>
          <p:grpSpPr>
            <a:xfrm rot="0">
              <a:off x="0" y="0"/>
              <a:ext cx="2057400" cy="906524"/>
              <a:chOff x="0" y="0"/>
              <a:chExt cx="406400" cy="179067"/>
            </a:xfrm>
          </p:grpSpPr>
          <p:sp>
            <p:nvSpPr>
              <p:cNvPr name="Freeform 36" id="3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7" id="3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8" id="38"/>
            <p:cNvGrpSpPr/>
            <p:nvPr/>
          </p:nvGrpSpPr>
          <p:grpSpPr>
            <a:xfrm rot="0">
              <a:off x="1707156" y="0"/>
              <a:ext cx="2057400" cy="906524"/>
              <a:chOff x="0" y="0"/>
              <a:chExt cx="406400" cy="179067"/>
            </a:xfrm>
          </p:grpSpPr>
          <p:sp>
            <p:nvSpPr>
              <p:cNvPr name="Freeform 39" id="3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0" id="4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1" id="41"/>
            <p:cNvGrpSpPr/>
            <p:nvPr/>
          </p:nvGrpSpPr>
          <p:grpSpPr>
            <a:xfrm rot="0">
              <a:off x="3414312" y="0"/>
              <a:ext cx="2057400" cy="906524"/>
              <a:chOff x="0" y="0"/>
              <a:chExt cx="406400" cy="179067"/>
            </a:xfrm>
          </p:grpSpPr>
          <p:sp>
            <p:nvSpPr>
              <p:cNvPr name="Freeform 42" id="4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3" id="4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4" id="44"/>
            <p:cNvGrpSpPr/>
            <p:nvPr/>
          </p:nvGrpSpPr>
          <p:grpSpPr>
            <a:xfrm rot="0">
              <a:off x="5121467" y="0"/>
              <a:ext cx="2057400" cy="906524"/>
              <a:chOff x="0" y="0"/>
              <a:chExt cx="406400" cy="179067"/>
            </a:xfrm>
          </p:grpSpPr>
          <p:sp>
            <p:nvSpPr>
              <p:cNvPr name="Freeform 45" id="4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6" id="4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7" id="47"/>
          <p:cNvGrpSpPr/>
          <p:nvPr/>
        </p:nvGrpSpPr>
        <p:grpSpPr>
          <a:xfrm rot="0">
            <a:off x="12903849" y="1028700"/>
            <a:ext cx="1543050" cy="679893"/>
            <a:chOff x="0" y="0"/>
            <a:chExt cx="406400" cy="179067"/>
          </a:xfrm>
        </p:grpSpPr>
        <p:sp>
          <p:nvSpPr>
            <p:cNvPr name="Freeform 48" id="4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9" id="4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0" id="50"/>
          <p:cNvGrpSpPr/>
          <p:nvPr/>
        </p:nvGrpSpPr>
        <p:grpSpPr>
          <a:xfrm rot="0">
            <a:off x="14184216" y="1028700"/>
            <a:ext cx="1543050" cy="679893"/>
            <a:chOff x="0" y="0"/>
            <a:chExt cx="406400" cy="179067"/>
          </a:xfrm>
        </p:grpSpPr>
        <p:sp>
          <p:nvSpPr>
            <p:cNvPr name="Freeform 51" id="5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2" id="5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3" id="53"/>
          <p:cNvGrpSpPr/>
          <p:nvPr/>
        </p:nvGrpSpPr>
        <p:grpSpPr>
          <a:xfrm rot="0">
            <a:off x="15464583" y="1028700"/>
            <a:ext cx="1543050" cy="679893"/>
            <a:chOff x="0" y="0"/>
            <a:chExt cx="406400" cy="179067"/>
          </a:xfrm>
        </p:grpSpPr>
        <p:sp>
          <p:nvSpPr>
            <p:cNvPr name="Freeform 54" id="5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5" id="5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6" id="56"/>
          <p:cNvGrpSpPr/>
          <p:nvPr/>
        </p:nvGrpSpPr>
        <p:grpSpPr>
          <a:xfrm rot="0">
            <a:off x="6554716" y="1028700"/>
            <a:ext cx="1543050" cy="679893"/>
            <a:chOff x="0" y="0"/>
            <a:chExt cx="406400" cy="179067"/>
          </a:xfrm>
        </p:grpSpPr>
        <p:sp>
          <p:nvSpPr>
            <p:cNvPr name="Freeform 57" id="5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8" id="5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9" id="59"/>
          <p:cNvGrpSpPr/>
          <p:nvPr/>
        </p:nvGrpSpPr>
        <p:grpSpPr>
          <a:xfrm rot="0">
            <a:off x="16744950" y="1028700"/>
            <a:ext cx="1543050" cy="679893"/>
            <a:chOff x="0" y="0"/>
            <a:chExt cx="406400" cy="179067"/>
          </a:xfrm>
        </p:grpSpPr>
        <p:sp>
          <p:nvSpPr>
            <p:cNvPr name="Freeform 60" id="6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61" id="6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62" id="62"/>
          <p:cNvGrpSpPr/>
          <p:nvPr/>
        </p:nvGrpSpPr>
        <p:grpSpPr>
          <a:xfrm rot="0">
            <a:off x="339783" y="1708593"/>
            <a:ext cx="11733284" cy="6869538"/>
            <a:chOff x="0" y="0"/>
            <a:chExt cx="1817793" cy="1064271"/>
          </a:xfrm>
        </p:grpSpPr>
        <p:sp>
          <p:nvSpPr>
            <p:cNvPr name="Freeform 63" id="63"/>
            <p:cNvSpPr/>
            <p:nvPr/>
          </p:nvSpPr>
          <p:spPr>
            <a:xfrm flipH="false" flipV="false" rot="0">
              <a:off x="0" y="0"/>
              <a:ext cx="1817793" cy="1064271"/>
            </a:xfrm>
            <a:custGeom>
              <a:avLst/>
              <a:gdLst/>
              <a:ahLst/>
              <a:cxnLst/>
              <a:rect r="r" b="b" t="t" l="l"/>
              <a:pathLst>
                <a:path h="1064271" w="1817793">
                  <a:moveTo>
                    <a:pt x="0" y="0"/>
                  </a:moveTo>
                  <a:lnTo>
                    <a:pt x="1817793" y="0"/>
                  </a:lnTo>
                  <a:lnTo>
                    <a:pt x="1817793" y="1064271"/>
                  </a:lnTo>
                  <a:lnTo>
                    <a:pt x="0" y="1064271"/>
                  </a:lnTo>
                  <a:close/>
                </a:path>
              </a:pathLst>
            </a:custGeom>
            <a:blipFill>
              <a:blip r:embed="rId2"/>
              <a:stretch>
                <a:fillRect l="-2105" t="0" r="-2105" b="0"/>
              </a:stretch>
            </a:blipFill>
            <a:ln w="19050" cap="sq">
              <a:solidFill>
                <a:srgbClr val="F9D50E"/>
              </a:solidFill>
              <a:prstDash val="solid"/>
              <a:miter/>
            </a:ln>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1028700"/>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8288000" cy="679893"/>
            <a:chOff x="0" y="0"/>
            <a:chExt cx="4816593" cy="179067"/>
          </a:xfrm>
        </p:grpSpPr>
        <p:sp>
          <p:nvSpPr>
            <p:cNvPr name="Freeform 6" id="6"/>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7" id="7"/>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0"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80367"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560734"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3841101" y="8578407"/>
            <a:ext cx="1543050" cy="679893"/>
            <a:chOff x="0" y="0"/>
            <a:chExt cx="406400" cy="179067"/>
          </a:xfrm>
        </p:grpSpPr>
        <p:sp>
          <p:nvSpPr>
            <p:cNvPr name="Freeform 18" id="1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9" id="1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7780891" y="1028975"/>
            <a:ext cx="5384151" cy="679893"/>
            <a:chOff x="0" y="0"/>
            <a:chExt cx="7178867" cy="906524"/>
          </a:xfrm>
        </p:grpSpPr>
        <p:grpSp>
          <p:nvGrpSpPr>
            <p:cNvPr name="Group 21" id="21"/>
            <p:cNvGrpSpPr/>
            <p:nvPr/>
          </p:nvGrpSpPr>
          <p:grpSpPr>
            <a:xfrm rot="0">
              <a:off x="0"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707156"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3414312"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5121467" y="0"/>
              <a:ext cx="2057400" cy="906524"/>
              <a:chOff x="0" y="0"/>
              <a:chExt cx="406400" cy="179067"/>
            </a:xfrm>
          </p:grpSpPr>
          <p:sp>
            <p:nvSpPr>
              <p:cNvPr name="Freeform 31" id="3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2" id="3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3" id="33"/>
          <p:cNvGrpSpPr/>
          <p:nvPr/>
        </p:nvGrpSpPr>
        <p:grpSpPr>
          <a:xfrm rot="0">
            <a:off x="5122959" y="8578407"/>
            <a:ext cx="5384151" cy="679893"/>
            <a:chOff x="0" y="0"/>
            <a:chExt cx="7178867" cy="906524"/>
          </a:xfrm>
        </p:grpSpPr>
        <p:grpSp>
          <p:nvGrpSpPr>
            <p:cNvPr name="Group 34" id="34"/>
            <p:cNvGrpSpPr/>
            <p:nvPr/>
          </p:nvGrpSpPr>
          <p:grpSpPr>
            <a:xfrm rot="0">
              <a:off x="0"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1707156"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3414312"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3" id="43"/>
            <p:cNvGrpSpPr/>
            <p:nvPr/>
          </p:nvGrpSpPr>
          <p:grpSpPr>
            <a:xfrm rot="0">
              <a:off x="5121467" y="0"/>
              <a:ext cx="2057400" cy="906524"/>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6" id="46"/>
          <p:cNvGrpSpPr/>
          <p:nvPr/>
        </p:nvGrpSpPr>
        <p:grpSpPr>
          <a:xfrm rot="0">
            <a:off x="12903849"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4184216"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15464583"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6554716"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8" id="58"/>
          <p:cNvGrpSpPr/>
          <p:nvPr/>
        </p:nvGrpSpPr>
        <p:grpSpPr>
          <a:xfrm rot="0">
            <a:off x="16744950" y="1028700"/>
            <a:ext cx="1543050" cy="679893"/>
            <a:chOff x="0" y="0"/>
            <a:chExt cx="406400" cy="179067"/>
          </a:xfrm>
        </p:grpSpPr>
        <p:sp>
          <p:nvSpPr>
            <p:cNvPr name="Freeform 59" id="5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60" id="6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61" id="61"/>
          <p:cNvGrpSpPr/>
          <p:nvPr/>
        </p:nvGrpSpPr>
        <p:grpSpPr>
          <a:xfrm rot="0">
            <a:off x="10537088" y="2412441"/>
            <a:ext cx="5670694" cy="5462117"/>
            <a:chOff x="0" y="0"/>
            <a:chExt cx="1493516" cy="1438582"/>
          </a:xfrm>
        </p:grpSpPr>
        <p:sp>
          <p:nvSpPr>
            <p:cNvPr name="Freeform 62" id="62"/>
            <p:cNvSpPr/>
            <p:nvPr/>
          </p:nvSpPr>
          <p:spPr>
            <a:xfrm flipH="false" flipV="false" rot="0">
              <a:off x="0" y="0"/>
              <a:ext cx="1493516" cy="1438582"/>
            </a:xfrm>
            <a:custGeom>
              <a:avLst/>
              <a:gdLst/>
              <a:ahLst/>
              <a:cxnLst/>
              <a:rect r="r" b="b" t="t" l="l"/>
              <a:pathLst>
                <a:path h="1438582" w="1493516">
                  <a:moveTo>
                    <a:pt x="0" y="0"/>
                  </a:moveTo>
                  <a:lnTo>
                    <a:pt x="1493516" y="0"/>
                  </a:lnTo>
                  <a:lnTo>
                    <a:pt x="1493516" y="1438582"/>
                  </a:lnTo>
                  <a:lnTo>
                    <a:pt x="0" y="1438582"/>
                  </a:lnTo>
                  <a:close/>
                </a:path>
              </a:pathLst>
            </a:custGeom>
            <a:solidFill>
              <a:srgbClr val="FFFFFF"/>
            </a:solidFill>
          </p:spPr>
        </p:sp>
        <p:sp>
          <p:nvSpPr>
            <p:cNvPr name="TextBox 63" id="63"/>
            <p:cNvSpPr txBox="true"/>
            <p:nvPr/>
          </p:nvSpPr>
          <p:spPr>
            <a:xfrm>
              <a:off x="0" y="-38100"/>
              <a:ext cx="1493516" cy="1476682"/>
            </a:xfrm>
            <a:prstGeom prst="rect">
              <a:avLst/>
            </a:prstGeom>
          </p:spPr>
          <p:txBody>
            <a:bodyPr anchor="ctr" rtlCol="false" tIns="50800" lIns="50800" bIns="50800" rIns="50800"/>
            <a:lstStyle/>
            <a:p>
              <a:pPr algn="ctr">
                <a:lnSpc>
                  <a:spcPts val="2659"/>
                </a:lnSpc>
              </a:pPr>
            </a:p>
          </p:txBody>
        </p:sp>
      </p:grpSp>
      <p:sp>
        <p:nvSpPr>
          <p:cNvPr name="Freeform 64" id="64"/>
          <p:cNvSpPr/>
          <p:nvPr/>
        </p:nvSpPr>
        <p:spPr>
          <a:xfrm flipH="false" flipV="false" rot="0">
            <a:off x="11280287" y="3031937"/>
            <a:ext cx="4184296" cy="4223402"/>
          </a:xfrm>
          <a:custGeom>
            <a:avLst/>
            <a:gdLst/>
            <a:ahLst/>
            <a:cxnLst/>
            <a:rect r="r" b="b" t="t" l="l"/>
            <a:pathLst>
              <a:path h="4223402" w="4184296">
                <a:moveTo>
                  <a:pt x="0" y="0"/>
                </a:moveTo>
                <a:lnTo>
                  <a:pt x="4184296" y="0"/>
                </a:lnTo>
                <a:lnTo>
                  <a:pt x="4184296" y="4223402"/>
                </a:lnTo>
                <a:lnTo>
                  <a:pt x="0" y="4223402"/>
                </a:lnTo>
                <a:lnTo>
                  <a:pt x="0" y="0"/>
                </a:lnTo>
                <a:close/>
              </a:path>
            </a:pathLst>
          </a:custGeom>
          <a:blipFill>
            <a:blip r:embed="rId2"/>
            <a:stretch>
              <a:fillRect l="0" t="0" r="0" b="0"/>
            </a:stretch>
          </a:blipFill>
        </p:spPr>
      </p:sp>
      <p:sp>
        <p:nvSpPr>
          <p:cNvPr name="TextBox 65" id="65"/>
          <p:cNvSpPr txBox="true"/>
          <p:nvPr/>
        </p:nvSpPr>
        <p:spPr>
          <a:xfrm rot="0">
            <a:off x="705557" y="2163444"/>
            <a:ext cx="8438443" cy="1583686"/>
          </a:xfrm>
          <a:prstGeom prst="rect">
            <a:avLst/>
          </a:prstGeom>
        </p:spPr>
        <p:txBody>
          <a:bodyPr anchor="t" rtlCol="false" tIns="0" lIns="0" bIns="0" rIns="0">
            <a:spAutoFit/>
          </a:bodyPr>
          <a:lstStyle/>
          <a:p>
            <a:pPr algn="l">
              <a:lnSpc>
                <a:spcPts val="5776"/>
              </a:lnSpc>
            </a:pPr>
            <a:r>
              <a:rPr lang="en-US" sz="6278" spc="-182" b="true">
                <a:solidFill>
                  <a:srgbClr val="F9D50E"/>
                </a:solidFill>
                <a:latin typeface="Poppins Medium"/>
                <a:ea typeface="Poppins Medium"/>
                <a:cs typeface="Poppins Medium"/>
                <a:sym typeface="Poppins Medium"/>
              </a:rPr>
              <a:t>What is WMR </a:t>
            </a:r>
          </a:p>
          <a:p>
            <a:pPr algn="l">
              <a:lnSpc>
                <a:spcPts val="5776"/>
              </a:lnSpc>
            </a:pPr>
            <a:r>
              <a:rPr lang="en-US" sz="6278" spc="-182" b="true">
                <a:solidFill>
                  <a:srgbClr val="F9D50E"/>
                </a:solidFill>
                <a:latin typeface="Poppins Medium"/>
                <a:ea typeface="Poppins Medium"/>
                <a:cs typeface="Poppins Medium"/>
                <a:sym typeface="Poppins Medium"/>
              </a:rPr>
              <a:t>Trucking Services</a:t>
            </a:r>
          </a:p>
        </p:txBody>
      </p:sp>
      <p:sp>
        <p:nvSpPr>
          <p:cNvPr name="TextBox 66" id="66"/>
          <p:cNvSpPr txBox="true"/>
          <p:nvPr/>
        </p:nvSpPr>
        <p:spPr>
          <a:xfrm rot="0">
            <a:off x="901811" y="4358460"/>
            <a:ext cx="7421630" cy="3162327"/>
          </a:xfrm>
          <a:prstGeom prst="rect">
            <a:avLst/>
          </a:prstGeom>
        </p:spPr>
        <p:txBody>
          <a:bodyPr anchor="t" rtlCol="false" tIns="0" lIns="0" bIns="0" rIns="0">
            <a:spAutoFit/>
          </a:bodyPr>
          <a:lstStyle/>
          <a:p>
            <a:pPr algn="just">
              <a:lnSpc>
                <a:spcPts val="3620"/>
              </a:lnSpc>
              <a:spcBef>
                <a:spcPct val="0"/>
              </a:spcBef>
            </a:pPr>
            <a:r>
              <a:rPr lang="en-US" sz="2586">
                <a:solidFill>
                  <a:srgbClr val="F9D50E"/>
                </a:solidFill>
                <a:latin typeface="Poppins"/>
                <a:ea typeface="Poppins"/>
                <a:cs typeface="Poppins"/>
                <a:sym typeface="Poppins"/>
              </a:rPr>
              <a:t>WMR Trucking Services is a logistics company that offers truck rental and cargo delivery services. It helps clients transport goods safely and efficiently to different locations. The company manages drivers, trucks, and deliveries to ensure smooth operations.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1028700"/>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8288000" cy="679893"/>
            <a:chOff x="0" y="0"/>
            <a:chExt cx="4816593" cy="179067"/>
          </a:xfrm>
        </p:grpSpPr>
        <p:sp>
          <p:nvSpPr>
            <p:cNvPr name="Freeform 6" id="6"/>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7" id="7"/>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0"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80367"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560734"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3841101" y="8578407"/>
            <a:ext cx="1543050" cy="679893"/>
            <a:chOff x="0" y="0"/>
            <a:chExt cx="406400" cy="179067"/>
          </a:xfrm>
        </p:grpSpPr>
        <p:sp>
          <p:nvSpPr>
            <p:cNvPr name="Freeform 18" id="1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9" id="1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7780891" y="1028975"/>
            <a:ext cx="5384151" cy="679893"/>
            <a:chOff x="0" y="0"/>
            <a:chExt cx="7178867" cy="906524"/>
          </a:xfrm>
        </p:grpSpPr>
        <p:grpSp>
          <p:nvGrpSpPr>
            <p:cNvPr name="Group 21" id="21"/>
            <p:cNvGrpSpPr/>
            <p:nvPr/>
          </p:nvGrpSpPr>
          <p:grpSpPr>
            <a:xfrm rot="0">
              <a:off x="0"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707156"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3414312"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5121467" y="0"/>
              <a:ext cx="2057400" cy="906524"/>
              <a:chOff x="0" y="0"/>
              <a:chExt cx="406400" cy="179067"/>
            </a:xfrm>
          </p:grpSpPr>
          <p:sp>
            <p:nvSpPr>
              <p:cNvPr name="Freeform 31" id="3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2" id="3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3" id="33"/>
          <p:cNvGrpSpPr/>
          <p:nvPr/>
        </p:nvGrpSpPr>
        <p:grpSpPr>
          <a:xfrm rot="0">
            <a:off x="5122959" y="8578407"/>
            <a:ext cx="5384151" cy="679893"/>
            <a:chOff x="0" y="0"/>
            <a:chExt cx="7178867" cy="906524"/>
          </a:xfrm>
        </p:grpSpPr>
        <p:grpSp>
          <p:nvGrpSpPr>
            <p:cNvPr name="Group 34" id="34"/>
            <p:cNvGrpSpPr/>
            <p:nvPr/>
          </p:nvGrpSpPr>
          <p:grpSpPr>
            <a:xfrm rot="0">
              <a:off x="0"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1707156"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3414312"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3" id="43"/>
            <p:cNvGrpSpPr/>
            <p:nvPr/>
          </p:nvGrpSpPr>
          <p:grpSpPr>
            <a:xfrm rot="0">
              <a:off x="5121467" y="0"/>
              <a:ext cx="2057400" cy="906524"/>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6" id="46"/>
          <p:cNvGrpSpPr/>
          <p:nvPr/>
        </p:nvGrpSpPr>
        <p:grpSpPr>
          <a:xfrm rot="0">
            <a:off x="12903849"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4184216"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15464583"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6554716"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8" id="58"/>
          <p:cNvGrpSpPr/>
          <p:nvPr/>
        </p:nvGrpSpPr>
        <p:grpSpPr>
          <a:xfrm rot="0">
            <a:off x="16744950" y="1028700"/>
            <a:ext cx="1543050" cy="679893"/>
            <a:chOff x="0" y="0"/>
            <a:chExt cx="406400" cy="179067"/>
          </a:xfrm>
        </p:grpSpPr>
        <p:sp>
          <p:nvSpPr>
            <p:cNvPr name="Freeform 59" id="5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60" id="6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Freeform 61" id="61"/>
          <p:cNvSpPr/>
          <p:nvPr/>
        </p:nvSpPr>
        <p:spPr>
          <a:xfrm flipH="false" flipV="false" rot="0">
            <a:off x="1301751" y="1965021"/>
            <a:ext cx="5078700" cy="6356958"/>
          </a:xfrm>
          <a:custGeom>
            <a:avLst/>
            <a:gdLst/>
            <a:ahLst/>
            <a:cxnLst/>
            <a:rect r="r" b="b" t="t" l="l"/>
            <a:pathLst>
              <a:path h="6356958" w="5078700">
                <a:moveTo>
                  <a:pt x="0" y="0"/>
                </a:moveTo>
                <a:lnTo>
                  <a:pt x="5078699" y="0"/>
                </a:lnTo>
                <a:lnTo>
                  <a:pt x="5078699" y="6356958"/>
                </a:lnTo>
                <a:lnTo>
                  <a:pt x="0" y="6356958"/>
                </a:lnTo>
                <a:lnTo>
                  <a:pt x="0" y="0"/>
                </a:lnTo>
                <a:close/>
              </a:path>
            </a:pathLst>
          </a:custGeom>
          <a:blipFill>
            <a:blip r:embed="rId2"/>
            <a:stretch>
              <a:fillRect l="0" t="-5336" r="-3895" b="-5336"/>
            </a:stretch>
          </a:blipFill>
        </p:spPr>
      </p:sp>
      <p:sp>
        <p:nvSpPr>
          <p:cNvPr name="TextBox 62" id="62"/>
          <p:cNvSpPr txBox="true"/>
          <p:nvPr/>
        </p:nvSpPr>
        <p:spPr>
          <a:xfrm rot="0">
            <a:off x="8052058" y="2786220"/>
            <a:ext cx="8184050" cy="851090"/>
          </a:xfrm>
          <a:prstGeom prst="rect">
            <a:avLst/>
          </a:prstGeom>
        </p:spPr>
        <p:txBody>
          <a:bodyPr anchor="t" rtlCol="false" tIns="0" lIns="0" bIns="0" rIns="0">
            <a:spAutoFit/>
          </a:bodyPr>
          <a:lstStyle/>
          <a:p>
            <a:pPr algn="l">
              <a:lnSpc>
                <a:spcPts val="5776"/>
              </a:lnSpc>
            </a:pPr>
            <a:r>
              <a:rPr lang="en-US" sz="6278" spc="-182" b="true">
                <a:solidFill>
                  <a:srgbClr val="F9D50E"/>
                </a:solidFill>
                <a:latin typeface="Poppins Medium"/>
                <a:ea typeface="Poppins Medium"/>
                <a:cs typeface="Poppins Medium"/>
                <a:sym typeface="Poppins Medium"/>
              </a:rPr>
              <a:t>Project Objectives</a:t>
            </a:r>
          </a:p>
        </p:txBody>
      </p:sp>
      <p:sp>
        <p:nvSpPr>
          <p:cNvPr name="TextBox 63" id="63"/>
          <p:cNvSpPr txBox="true"/>
          <p:nvPr/>
        </p:nvSpPr>
        <p:spPr>
          <a:xfrm rot="0">
            <a:off x="8097766" y="4543212"/>
            <a:ext cx="8552263" cy="3162327"/>
          </a:xfrm>
          <a:prstGeom prst="rect">
            <a:avLst/>
          </a:prstGeom>
        </p:spPr>
        <p:txBody>
          <a:bodyPr anchor="t" rtlCol="false" tIns="0" lIns="0" bIns="0" rIns="0">
            <a:spAutoFit/>
          </a:bodyPr>
          <a:lstStyle/>
          <a:p>
            <a:pPr algn="just">
              <a:lnSpc>
                <a:spcPts val="3620"/>
              </a:lnSpc>
              <a:spcBef>
                <a:spcPct val="0"/>
              </a:spcBef>
            </a:pPr>
            <a:r>
              <a:rPr lang="en-US" sz="2586">
                <a:solidFill>
                  <a:srgbClr val="F9D50E"/>
                </a:solidFill>
                <a:latin typeface="Poppins"/>
                <a:ea typeface="Poppins"/>
                <a:cs typeface="Poppins"/>
                <a:sym typeface="Poppins"/>
              </a:rPr>
              <a:t>This project aims to build an interactive web application for WMR Trucking Services to manage cargo delivery requests and logistics. It will use PHP, HTML, and CSS to create a responsive and user-friendly system. The platform will handle delivery requests, estimate cargo weight or volume, and update records in real time.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1028700"/>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8288000" cy="679893"/>
            <a:chOff x="0" y="0"/>
            <a:chExt cx="4816593" cy="179067"/>
          </a:xfrm>
        </p:grpSpPr>
        <p:sp>
          <p:nvSpPr>
            <p:cNvPr name="Freeform 6" id="6"/>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7" id="7"/>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0"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80367"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560734"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3841101" y="8578407"/>
            <a:ext cx="1543050" cy="679893"/>
            <a:chOff x="0" y="0"/>
            <a:chExt cx="406400" cy="179067"/>
          </a:xfrm>
        </p:grpSpPr>
        <p:sp>
          <p:nvSpPr>
            <p:cNvPr name="Freeform 18" id="1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9" id="1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7780891" y="1028975"/>
            <a:ext cx="5384151" cy="679893"/>
            <a:chOff x="0" y="0"/>
            <a:chExt cx="7178867" cy="906524"/>
          </a:xfrm>
        </p:grpSpPr>
        <p:grpSp>
          <p:nvGrpSpPr>
            <p:cNvPr name="Group 21" id="21"/>
            <p:cNvGrpSpPr/>
            <p:nvPr/>
          </p:nvGrpSpPr>
          <p:grpSpPr>
            <a:xfrm rot="0">
              <a:off x="0"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707156"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3414312"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5121467" y="0"/>
              <a:ext cx="2057400" cy="906524"/>
              <a:chOff x="0" y="0"/>
              <a:chExt cx="406400" cy="179067"/>
            </a:xfrm>
          </p:grpSpPr>
          <p:sp>
            <p:nvSpPr>
              <p:cNvPr name="Freeform 31" id="3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2" id="3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3" id="33"/>
          <p:cNvGrpSpPr/>
          <p:nvPr/>
        </p:nvGrpSpPr>
        <p:grpSpPr>
          <a:xfrm rot="0">
            <a:off x="5122959" y="8578407"/>
            <a:ext cx="5384151" cy="679893"/>
            <a:chOff x="0" y="0"/>
            <a:chExt cx="7178867" cy="906524"/>
          </a:xfrm>
        </p:grpSpPr>
        <p:grpSp>
          <p:nvGrpSpPr>
            <p:cNvPr name="Group 34" id="34"/>
            <p:cNvGrpSpPr/>
            <p:nvPr/>
          </p:nvGrpSpPr>
          <p:grpSpPr>
            <a:xfrm rot="0">
              <a:off x="0"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1707156"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3414312"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3" id="43"/>
            <p:cNvGrpSpPr/>
            <p:nvPr/>
          </p:nvGrpSpPr>
          <p:grpSpPr>
            <a:xfrm rot="0">
              <a:off x="5121467" y="0"/>
              <a:ext cx="2057400" cy="906524"/>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6" id="46"/>
          <p:cNvGrpSpPr/>
          <p:nvPr/>
        </p:nvGrpSpPr>
        <p:grpSpPr>
          <a:xfrm rot="0">
            <a:off x="12903849"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4184216"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15464583"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6554716"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8" id="58"/>
          <p:cNvGrpSpPr/>
          <p:nvPr/>
        </p:nvGrpSpPr>
        <p:grpSpPr>
          <a:xfrm rot="0">
            <a:off x="16744950" y="1028700"/>
            <a:ext cx="1543050" cy="679893"/>
            <a:chOff x="0" y="0"/>
            <a:chExt cx="406400" cy="179067"/>
          </a:xfrm>
        </p:grpSpPr>
        <p:sp>
          <p:nvSpPr>
            <p:cNvPr name="Freeform 59" id="5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60" id="6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Freeform 61" id="61"/>
          <p:cNvSpPr/>
          <p:nvPr/>
        </p:nvSpPr>
        <p:spPr>
          <a:xfrm flipH="false" flipV="false" rot="0">
            <a:off x="9437343" y="2395504"/>
            <a:ext cx="8944014" cy="5680658"/>
          </a:xfrm>
          <a:custGeom>
            <a:avLst/>
            <a:gdLst/>
            <a:ahLst/>
            <a:cxnLst/>
            <a:rect r="r" b="b" t="t" l="l"/>
            <a:pathLst>
              <a:path h="5680658" w="8944014">
                <a:moveTo>
                  <a:pt x="0" y="0"/>
                </a:moveTo>
                <a:lnTo>
                  <a:pt x="8944014" y="0"/>
                </a:lnTo>
                <a:lnTo>
                  <a:pt x="8944014" y="5680657"/>
                </a:lnTo>
                <a:lnTo>
                  <a:pt x="0" y="5680657"/>
                </a:lnTo>
                <a:lnTo>
                  <a:pt x="0" y="0"/>
                </a:lnTo>
                <a:close/>
              </a:path>
            </a:pathLst>
          </a:custGeom>
          <a:blipFill>
            <a:blip r:embed="rId2"/>
            <a:stretch>
              <a:fillRect l="0" t="0" r="0" b="0"/>
            </a:stretch>
          </a:blipFill>
        </p:spPr>
      </p:sp>
      <p:sp>
        <p:nvSpPr>
          <p:cNvPr name="TextBox 62" id="62"/>
          <p:cNvSpPr txBox="true"/>
          <p:nvPr/>
        </p:nvSpPr>
        <p:spPr>
          <a:xfrm rot="0">
            <a:off x="875093" y="2658780"/>
            <a:ext cx="8438443" cy="851090"/>
          </a:xfrm>
          <a:prstGeom prst="rect">
            <a:avLst/>
          </a:prstGeom>
        </p:spPr>
        <p:txBody>
          <a:bodyPr anchor="t" rtlCol="false" tIns="0" lIns="0" bIns="0" rIns="0">
            <a:spAutoFit/>
          </a:bodyPr>
          <a:lstStyle/>
          <a:p>
            <a:pPr algn="l">
              <a:lnSpc>
                <a:spcPts val="5776"/>
              </a:lnSpc>
            </a:pPr>
            <a:r>
              <a:rPr lang="en-US" sz="6278" spc="-182" b="true">
                <a:solidFill>
                  <a:srgbClr val="F9D50E"/>
                </a:solidFill>
                <a:latin typeface="Poppins Medium"/>
                <a:ea typeface="Poppins Medium"/>
                <a:cs typeface="Poppins Medium"/>
                <a:sym typeface="Poppins Medium"/>
              </a:rPr>
              <a:t>Project Description</a:t>
            </a:r>
          </a:p>
        </p:txBody>
      </p:sp>
      <p:sp>
        <p:nvSpPr>
          <p:cNvPr name="TextBox 63" id="63"/>
          <p:cNvSpPr txBox="true"/>
          <p:nvPr/>
        </p:nvSpPr>
        <p:spPr>
          <a:xfrm rot="0">
            <a:off x="771525" y="4045003"/>
            <a:ext cx="7704288" cy="3162327"/>
          </a:xfrm>
          <a:prstGeom prst="rect">
            <a:avLst/>
          </a:prstGeom>
        </p:spPr>
        <p:txBody>
          <a:bodyPr anchor="t" rtlCol="false" tIns="0" lIns="0" bIns="0" rIns="0">
            <a:spAutoFit/>
          </a:bodyPr>
          <a:lstStyle/>
          <a:p>
            <a:pPr algn="just">
              <a:lnSpc>
                <a:spcPts val="3620"/>
              </a:lnSpc>
              <a:spcBef>
                <a:spcPct val="0"/>
              </a:spcBef>
            </a:pPr>
            <a:r>
              <a:rPr lang="en-US" sz="2586">
                <a:solidFill>
                  <a:srgbClr val="F9D50E"/>
                </a:solidFill>
                <a:latin typeface="Poppins"/>
                <a:ea typeface="Poppins"/>
                <a:cs typeface="Poppins"/>
                <a:sym typeface="Poppins"/>
              </a:rPr>
              <a:t>The WMR Trucking Services website is made to help customers easily request a delivery. On the site, users can enter their name, business info, pick-up and delivery addresses, and cargo details like weight or number of boxes. They can also choose the dates for pick-up and delivery.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1028700"/>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8288000" cy="679893"/>
            <a:chOff x="0" y="0"/>
            <a:chExt cx="4816593" cy="179067"/>
          </a:xfrm>
        </p:grpSpPr>
        <p:sp>
          <p:nvSpPr>
            <p:cNvPr name="Freeform 6" id="6"/>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7" id="7"/>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0"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80367"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560734"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3841101" y="8578407"/>
            <a:ext cx="1543050" cy="679893"/>
            <a:chOff x="0" y="0"/>
            <a:chExt cx="406400" cy="179067"/>
          </a:xfrm>
        </p:grpSpPr>
        <p:sp>
          <p:nvSpPr>
            <p:cNvPr name="Freeform 18" id="1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9" id="1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7780891" y="1028975"/>
            <a:ext cx="5384151" cy="679893"/>
            <a:chOff x="0" y="0"/>
            <a:chExt cx="7178867" cy="906524"/>
          </a:xfrm>
        </p:grpSpPr>
        <p:grpSp>
          <p:nvGrpSpPr>
            <p:cNvPr name="Group 21" id="21"/>
            <p:cNvGrpSpPr/>
            <p:nvPr/>
          </p:nvGrpSpPr>
          <p:grpSpPr>
            <a:xfrm rot="0">
              <a:off x="0"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707156"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3414312"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5121467" y="0"/>
              <a:ext cx="2057400" cy="906524"/>
              <a:chOff x="0" y="0"/>
              <a:chExt cx="406400" cy="179067"/>
            </a:xfrm>
          </p:grpSpPr>
          <p:sp>
            <p:nvSpPr>
              <p:cNvPr name="Freeform 31" id="3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2" id="3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3" id="33"/>
          <p:cNvGrpSpPr/>
          <p:nvPr/>
        </p:nvGrpSpPr>
        <p:grpSpPr>
          <a:xfrm rot="0">
            <a:off x="5122959" y="8578407"/>
            <a:ext cx="5384151" cy="679893"/>
            <a:chOff x="0" y="0"/>
            <a:chExt cx="7178867" cy="906524"/>
          </a:xfrm>
        </p:grpSpPr>
        <p:grpSp>
          <p:nvGrpSpPr>
            <p:cNvPr name="Group 34" id="34"/>
            <p:cNvGrpSpPr/>
            <p:nvPr/>
          </p:nvGrpSpPr>
          <p:grpSpPr>
            <a:xfrm rot="0">
              <a:off x="0"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1707156"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3414312"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3" id="43"/>
            <p:cNvGrpSpPr/>
            <p:nvPr/>
          </p:nvGrpSpPr>
          <p:grpSpPr>
            <a:xfrm rot="0">
              <a:off x="5121467" y="0"/>
              <a:ext cx="2057400" cy="906524"/>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6" id="46"/>
          <p:cNvGrpSpPr/>
          <p:nvPr/>
        </p:nvGrpSpPr>
        <p:grpSpPr>
          <a:xfrm rot="0">
            <a:off x="12903849"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4184216"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15464583"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6554716"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8" id="58"/>
          <p:cNvGrpSpPr/>
          <p:nvPr/>
        </p:nvGrpSpPr>
        <p:grpSpPr>
          <a:xfrm rot="0">
            <a:off x="16744950" y="1028700"/>
            <a:ext cx="1543050" cy="679893"/>
            <a:chOff x="0" y="0"/>
            <a:chExt cx="406400" cy="179067"/>
          </a:xfrm>
        </p:grpSpPr>
        <p:sp>
          <p:nvSpPr>
            <p:cNvPr name="Freeform 59" id="5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60" id="6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AutoShape 61" id="61"/>
          <p:cNvSpPr/>
          <p:nvPr/>
        </p:nvSpPr>
        <p:spPr>
          <a:xfrm flipH="true">
            <a:off x="17526000" y="2675695"/>
            <a:ext cx="0" cy="5397807"/>
          </a:xfrm>
          <a:prstGeom prst="line">
            <a:avLst/>
          </a:prstGeom>
          <a:ln cap="flat" w="19050">
            <a:solidFill>
              <a:srgbClr val="F9D50E"/>
            </a:solidFill>
            <a:prstDash val="solid"/>
            <a:headEnd type="none" len="sm" w="sm"/>
            <a:tailEnd type="none" len="sm" w="sm"/>
          </a:ln>
        </p:spPr>
      </p:sp>
      <p:grpSp>
        <p:nvGrpSpPr>
          <p:cNvPr name="Group 62" id="62"/>
          <p:cNvGrpSpPr/>
          <p:nvPr/>
        </p:nvGrpSpPr>
        <p:grpSpPr>
          <a:xfrm rot="0">
            <a:off x="307198" y="4743403"/>
            <a:ext cx="5032437" cy="800193"/>
            <a:chOff x="0" y="0"/>
            <a:chExt cx="1325416" cy="210751"/>
          </a:xfrm>
        </p:grpSpPr>
        <p:sp>
          <p:nvSpPr>
            <p:cNvPr name="Freeform 63" id="63"/>
            <p:cNvSpPr/>
            <p:nvPr/>
          </p:nvSpPr>
          <p:spPr>
            <a:xfrm flipH="false" flipV="false" rot="0">
              <a:off x="0" y="0"/>
              <a:ext cx="1325416" cy="210751"/>
            </a:xfrm>
            <a:custGeom>
              <a:avLst/>
              <a:gdLst/>
              <a:ahLst/>
              <a:cxnLst/>
              <a:rect r="r" b="b" t="t" l="l"/>
              <a:pathLst>
                <a:path h="210751" w="1325416">
                  <a:moveTo>
                    <a:pt x="0" y="0"/>
                  </a:moveTo>
                  <a:lnTo>
                    <a:pt x="1325416" y="0"/>
                  </a:lnTo>
                  <a:lnTo>
                    <a:pt x="1325416" y="210751"/>
                  </a:lnTo>
                  <a:lnTo>
                    <a:pt x="0" y="210751"/>
                  </a:lnTo>
                  <a:close/>
                </a:path>
              </a:pathLst>
            </a:custGeom>
            <a:solidFill>
              <a:srgbClr val="F9D50E"/>
            </a:solidFill>
          </p:spPr>
        </p:sp>
        <p:sp>
          <p:nvSpPr>
            <p:cNvPr name="TextBox 64" id="64"/>
            <p:cNvSpPr txBox="true"/>
            <p:nvPr/>
          </p:nvSpPr>
          <p:spPr>
            <a:xfrm>
              <a:off x="0" y="-76200"/>
              <a:ext cx="1325416" cy="286951"/>
            </a:xfrm>
            <a:prstGeom prst="rect">
              <a:avLst/>
            </a:prstGeom>
          </p:spPr>
          <p:txBody>
            <a:bodyPr anchor="ctr" rtlCol="false" tIns="50800" lIns="50800" bIns="50800" rIns="50800"/>
            <a:lstStyle/>
            <a:p>
              <a:pPr algn="ctr">
                <a:lnSpc>
                  <a:spcPts val="4059"/>
                </a:lnSpc>
              </a:pPr>
              <a:r>
                <a:rPr lang="en-US" b="true" sz="2899">
                  <a:solidFill>
                    <a:srgbClr val="000000"/>
                  </a:solidFill>
                  <a:latin typeface="Poppins Medium"/>
                  <a:ea typeface="Poppins Medium"/>
                  <a:cs typeface="Poppins Medium"/>
                  <a:sym typeface="Poppins Medium"/>
                </a:rPr>
                <a:t>Homepage</a:t>
              </a:r>
            </a:p>
          </p:txBody>
        </p:sp>
      </p:grpSp>
      <p:sp>
        <p:nvSpPr>
          <p:cNvPr name="Freeform 65" id="65"/>
          <p:cNvSpPr/>
          <p:nvPr/>
        </p:nvSpPr>
        <p:spPr>
          <a:xfrm flipH="false" flipV="false" rot="0">
            <a:off x="12136341" y="107189"/>
            <a:ext cx="5122959" cy="10072621"/>
          </a:xfrm>
          <a:custGeom>
            <a:avLst/>
            <a:gdLst/>
            <a:ahLst/>
            <a:cxnLst/>
            <a:rect r="r" b="b" t="t" l="l"/>
            <a:pathLst>
              <a:path h="10072621" w="5122959">
                <a:moveTo>
                  <a:pt x="0" y="0"/>
                </a:moveTo>
                <a:lnTo>
                  <a:pt x="5122959" y="0"/>
                </a:lnTo>
                <a:lnTo>
                  <a:pt x="5122959" y="10072622"/>
                </a:lnTo>
                <a:lnTo>
                  <a:pt x="0" y="10072622"/>
                </a:lnTo>
                <a:lnTo>
                  <a:pt x="0" y="0"/>
                </a:lnTo>
                <a:close/>
              </a:path>
            </a:pathLst>
          </a:custGeom>
          <a:blipFill>
            <a:blip r:embed="rId2"/>
            <a:stretch>
              <a:fillRect l="-400" t="-1641" r="0" b="-1641"/>
            </a:stretch>
          </a:blipFill>
        </p:spPr>
      </p:sp>
      <p:sp>
        <p:nvSpPr>
          <p:cNvPr name="TextBox 66" id="66"/>
          <p:cNvSpPr txBox="true"/>
          <p:nvPr/>
        </p:nvSpPr>
        <p:spPr>
          <a:xfrm rot="0">
            <a:off x="498788" y="2234830"/>
            <a:ext cx="7817371" cy="948406"/>
          </a:xfrm>
          <a:prstGeom prst="rect">
            <a:avLst/>
          </a:prstGeom>
        </p:spPr>
        <p:txBody>
          <a:bodyPr anchor="t" rtlCol="false" tIns="0" lIns="0" bIns="0" rIns="0">
            <a:spAutoFit/>
          </a:bodyPr>
          <a:lstStyle/>
          <a:p>
            <a:pPr algn="l">
              <a:lnSpc>
                <a:spcPts val="3472"/>
              </a:lnSpc>
            </a:pPr>
            <a:r>
              <a:rPr lang="en-US" sz="3774" spc="-109" b="true">
                <a:solidFill>
                  <a:srgbClr val="F9D50E"/>
                </a:solidFill>
                <a:latin typeface="Poppins Medium"/>
                <a:ea typeface="Poppins Medium"/>
                <a:cs typeface="Poppins Medium"/>
                <a:sym typeface="Poppins Medium"/>
              </a:rPr>
              <a:t>System Features and Functional Requirements</a:t>
            </a:r>
          </a:p>
        </p:txBody>
      </p:sp>
      <p:sp>
        <p:nvSpPr>
          <p:cNvPr name="TextBox 67" id="67"/>
          <p:cNvSpPr txBox="true"/>
          <p:nvPr/>
        </p:nvSpPr>
        <p:spPr>
          <a:xfrm rot="0">
            <a:off x="6210328" y="3126086"/>
            <a:ext cx="9771444" cy="1210921"/>
          </a:xfrm>
          <a:prstGeom prst="rect">
            <a:avLst/>
          </a:prstGeom>
        </p:spPr>
        <p:txBody>
          <a:bodyPr anchor="t" rtlCol="false" tIns="0" lIns="0" bIns="0" rIns="0">
            <a:spAutoFit/>
          </a:bodyPr>
          <a:lstStyle/>
          <a:p>
            <a:pPr algn="just">
              <a:lnSpc>
                <a:spcPts val="3240"/>
              </a:lnSpc>
            </a:pPr>
            <a:r>
              <a:rPr lang="en-US" sz="2314">
                <a:solidFill>
                  <a:srgbClr val="F9D50E"/>
                </a:solidFill>
                <a:latin typeface="Poppins"/>
                <a:ea typeface="Poppins"/>
                <a:cs typeface="Poppins"/>
                <a:sym typeface="Poppins"/>
              </a:rPr>
              <a:t>Features:</a:t>
            </a:r>
          </a:p>
          <a:p>
            <a:pPr algn="just">
              <a:lnSpc>
                <a:spcPts val="3240"/>
              </a:lnSpc>
            </a:pPr>
          </a:p>
          <a:p>
            <a:pPr algn="just">
              <a:lnSpc>
                <a:spcPts val="3240"/>
              </a:lnSpc>
              <a:spcBef>
                <a:spcPct val="0"/>
              </a:spcBef>
            </a:pPr>
          </a:p>
        </p:txBody>
      </p:sp>
      <p:sp>
        <p:nvSpPr>
          <p:cNvPr name="TextBox 68" id="68"/>
          <p:cNvSpPr txBox="true"/>
          <p:nvPr/>
        </p:nvSpPr>
        <p:spPr>
          <a:xfrm rot="0">
            <a:off x="5962021" y="3722021"/>
            <a:ext cx="7607871" cy="4592153"/>
          </a:xfrm>
          <a:prstGeom prst="rect">
            <a:avLst/>
          </a:prstGeom>
        </p:spPr>
        <p:txBody>
          <a:bodyPr anchor="t" rtlCol="false" tIns="0" lIns="0" bIns="0" rIns="0">
            <a:spAutoFit/>
          </a:bodyPr>
          <a:lstStyle/>
          <a:p>
            <a:pPr algn="l" marL="472673" indent="-236336" lvl="1">
              <a:lnSpc>
                <a:spcPts val="3065"/>
              </a:lnSpc>
              <a:spcBef>
                <a:spcPct val="0"/>
              </a:spcBef>
              <a:buFont typeface="Arial"/>
              <a:buChar char="•"/>
            </a:pPr>
            <a:r>
              <a:rPr lang="en-US" sz="2189">
                <a:solidFill>
                  <a:srgbClr val="F9D50E"/>
                </a:solidFill>
                <a:latin typeface="Canva Sans"/>
                <a:ea typeface="Canva Sans"/>
                <a:cs typeface="Canva Sans"/>
                <a:sym typeface="Canva Sans"/>
              </a:rPr>
              <a:t>Company logo and tagline</a:t>
            </a:r>
          </a:p>
          <a:p>
            <a:pPr algn="l" marL="472673" indent="-236336" lvl="1">
              <a:lnSpc>
                <a:spcPts val="3065"/>
              </a:lnSpc>
              <a:spcBef>
                <a:spcPct val="0"/>
              </a:spcBef>
              <a:buFont typeface="Arial"/>
              <a:buChar char="•"/>
            </a:pPr>
            <a:r>
              <a:rPr lang="en-US" sz="2189">
                <a:solidFill>
                  <a:srgbClr val="F9D50E"/>
                </a:solidFill>
                <a:latin typeface="Canva Sans"/>
                <a:ea typeface="Canva Sans"/>
                <a:cs typeface="Canva Sans"/>
                <a:sym typeface="Canva Sans"/>
              </a:rPr>
              <a:t>Service highlights: Fast delivery,</a:t>
            </a:r>
          </a:p>
          <a:p>
            <a:pPr algn="l">
              <a:lnSpc>
                <a:spcPts val="3065"/>
              </a:lnSpc>
              <a:spcBef>
                <a:spcPct val="0"/>
              </a:spcBef>
            </a:pPr>
            <a:r>
              <a:rPr lang="en-US" sz="2189">
                <a:solidFill>
                  <a:srgbClr val="F9D50E"/>
                </a:solidFill>
                <a:latin typeface="Canva Sans"/>
                <a:ea typeface="Canva Sans"/>
                <a:cs typeface="Canva Sans"/>
                <a:sym typeface="Canva Sans"/>
              </a:rPr>
              <a:t>       easy booking, real-time updates</a:t>
            </a:r>
          </a:p>
          <a:p>
            <a:pPr algn="l">
              <a:lnSpc>
                <a:spcPts val="3065"/>
              </a:lnSpc>
              <a:spcBef>
                <a:spcPct val="0"/>
              </a:spcBef>
            </a:pPr>
          </a:p>
          <a:p>
            <a:pPr algn="l" marL="472673" indent="-236336" lvl="1">
              <a:lnSpc>
                <a:spcPts val="3065"/>
              </a:lnSpc>
              <a:spcBef>
                <a:spcPct val="0"/>
              </a:spcBef>
              <a:buFont typeface="Arial"/>
              <a:buChar char="•"/>
            </a:pPr>
            <a:r>
              <a:rPr lang="en-US" sz="2189">
                <a:solidFill>
                  <a:srgbClr val="F9D50E"/>
                </a:solidFill>
                <a:latin typeface="Canva Sans"/>
                <a:ea typeface="Canva Sans"/>
                <a:cs typeface="Canva Sans"/>
                <a:sym typeface="Canva Sans"/>
              </a:rPr>
              <a:t>About Us: </a:t>
            </a:r>
          </a:p>
          <a:p>
            <a:pPr algn="l" marL="472673" indent="-236336" lvl="1">
              <a:lnSpc>
                <a:spcPts val="3065"/>
              </a:lnSpc>
              <a:spcBef>
                <a:spcPct val="0"/>
              </a:spcBef>
              <a:buFont typeface="Arial"/>
              <a:buChar char="•"/>
            </a:pPr>
            <a:r>
              <a:rPr lang="en-US" sz="2189">
                <a:solidFill>
                  <a:srgbClr val="F9D50E"/>
                </a:solidFill>
                <a:latin typeface="Canva Sans"/>
                <a:ea typeface="Canva Sans"/>
                <a:cs typeface="Canva Sans"/>
                <a:sym typeface="Canva Sans"/>
              </a:rPr>
              <a:t>Company history, mission, and vision</a:t>
            </a:r>
          </a:p>
          <a:p>
            <a:pPr algn="l" marL="472673" indent="-236336" lvl="1">
              <a:lnSpc>
                <a:spcPts val="3065"/>
              </a:lnSpc>
              <a:spcBef>
                <a:spcPct val="0"/>
              </a:spcBef>
              <a:buFont typeface="Arial"/>
              <a:buChar char="•"/>
            </a:pPr>
            <a:r>
              <a:rPr lang="en-US" sz="2189">
                <a:solidFill>
                  <a:srgbClr val="F9D50E"/>
                </a:solidFill>
                <a:latin typeface="Canva Sans"/>
                <a:ea typeface="Canva Sans"/>
                <a:cs typeface="Canva Sans"/>
                <a:sym typeface="Canva Sans"/>
              </a:rPr>
              <a:t>Public info about values and goals</a:t>
            </a:r>
          </a:p>
          <a:p>
            <a:pPr algn="l">
              <a:lnSpc>
                <a:spcPts val="3065"/>
              </a:lnSpc>
              <a:spcBef>
                <a:spcPct val="0"/>
              </a:spcBef>
            </a:pPr>
          </a:p>
          <a:p>
            <a:pPr algn="l" marL="472673" indent="-236336" lvl="1">
              <a:lnSpc>
                <a:spcPts val="3065"/>
              </a:lnSpc>
              <a:spcBef>
                <a:spcPct val="0"/>
              </a:spcBef>
              <a:buFont typeface="Arial"/>
              <a:buChar char="•"/>
            </a:pPr>
            <a:r>
              <a:rPr lang="en-US" sz="2189">
                <a:solidFill>
                  <a:srgbClr val="F9D50E"/>
                </a:solidFill>
                <a:latin typeface="Canva Sans"/>
                <a:ea typeface="Canva Sans"/>
                <a:cs typeface="Canva Sans"/>
                <a:sym typeface="Canva Sans"/>
              </a:rPr>
              <a:t>Contact Us</a:t>
            </a:r>
          </a:p>
          <a:p>
            <a:pPr algn="l" marL="472673" indent="-236336" lvl="1">
              <a:lnSpc>
                <a:spcPts val="3065"/>
              </a:lnSpc>
              <a:spcBef>
                <a:spcPct val="0"/>
              </a:spcBef>
              <a:buFont typeface="Arial"/>
              <a:buChar char="•"/>
            </a:pPr>
            <a:r>
              <a:rPr lang="en-US" sz="2189">
                <a:solidFill>
                  <a:srgbClr val="F9D50E"/>
                </a:solidFill>
                <a:latin typeface="Canva Sans"/>
                <a:ea typeface="Canva Sans"/>
                <a:cs typeface="Canva Sans"/>
                <a:sym typeface="Canva Sans"/>
              </a:rPr>
              <a:t>Contact form (name, phone, email)</a:t>
            </a:r>
          </a:p>
          <a:p>
            <a:pPr algn="l" marL="472673" indent="-236336" lvl="1">
              <a:lnSpc>
                <a:spcPts val="3065"/>
              </a:lnSpc>
              <a:spcBef>
                <a:spcPct val="0"/>
              </a:spcBef>
              <a:buFont typeface="Arial"/>
              <a:buChar char="•"/>
            </a:pPr>
            <a:r>
              <a:rPr lang="en-US" sz="2189">
                <a:solidFill>
                  <a:srgbClr val="F9D50E"/>
                </a:solidFill>
                <a:latin typeface="Canva Sans"/>
                <a:ea typeface="Canva Sans"/>
                <a:cs typeface="Canva Sans"/>
                <a:sym typeface="Canva Sans"/>
              </a:rPr>
              <a:t>Google Maps location</a:t>
            </a:r>
          </a:p>
          <a:p>
            <a:pPr algn="l" marL="472673" indent="-236336" lvl="1">
              <a:lnSpc>
                <a:spcPts val="3065"/>
              </a:lnSpc>
              <a:spcBef>
                <a:spcPct val="0"/>
              </a:spcBef>
              <a:buFont typeface="Arial"/>
              <a:buChar char="•"/>
            </a:pPr>
            <a:r>
              <a:rPr lang="en-US" sz="2189">
                <a:solidFill>
                  <a:srgbClr val="F9D50E"/>
                </a:solidFill>
                <a:latin typeface="Canva Sans"/>
                <a:ea typeface="Canva Sans"/>
                <a:cs typeface="Canva Sans"/>
                <a:sym typeface="Canva Sans"/>
              </a:rPr>
              <a:t>Inquiry submission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8578407"/>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543050" cy="679893"/>
            <a:chOff x="0" y="0"/>
            <a:chExt cx="406400" cy="179067"/>
          </a:xfrm>
        </p:grpSpPr>
        <p:sp>
          <p:nvSpPr>
            <p:cNvPr name="Freeform 6" id="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7" id="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280367"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2560734"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3841101"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7780891" y="1028975"/>
            <a:ext cx="5384151" cy="679893"/>
            <a:chOff x="0" y="0"/>
            <a:chExt cx="7178867" cy="906524"/>
          </a:xfrm>
        </p:grpSpPr>
        <p:grpSp>
          <p:nvGrpSpPr>
            <p:cNvPr name="Group 18" id="18"/>
            <p:cNvGrpSpPr/>
            <p:nvPr/>
          </p:nvGrpSpPr>
          <p:grpSpPr>
            <a:xfrm rot="0">
              <a:off x="0" y="0"/>
              <a:ext cx="2057400" cy="906524"/>
              <a:chOff x="0" y="0"/>
              <a:chExt cx="406400" cy="179067"/>
            </a:xfrm>
          </p:grpSpPr>
          <p:sp>
            <p:nvSpPr>
              <p:cNvPr name="Freeform 19" id="1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0" id="2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707156"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3414312"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5121467"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0" id="30"/>
          <p:cNvGrpSpPr/>
          <p:nvPr/>
        </p:nvGrpSpPr>
        <p:grpSpPr>
          <a:xfrm rot="0">
            <a:off x="5122959" y="8578407"/>
            <a:ext cx="5384151" cy="679893"/>
            <a:chOff x="0" y="0"/>
            <a:chExt cx="7178867" cy="906524"/>
          </a:xfrm>
        </p:grpSpPr>
        <p:grpSp>
          <p:nvGrpSpPr>
            <p:cNvPr name="Group 31" id="31"/>
            <p:cNvGrpSpPr/>
            <p:nvPr/>
          </p:nvGrpSpPr>
          <p:grpSpPr>
            <a:xfrm rot="0">
              <a:off x="0" y="0"/>
              <a:ext cx="2057400" cy="906524"/>
              <a:chOff x="0" y="0"/>
              <a:chExt cx="406400" cy="179067"/>
            </a:xfrm>
          </p:grpSpPr>
          <p:sp>
            <p:nvSpPr>
              <p:cNvPr name="Freeform 32" id="3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3" id="3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1707156"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3414312"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5121467"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3" id="43"/>
          <p:cNvGrpSpPr/>
          <p:nvPr/>
        </p:nvGrpSpPr>
        <p:grpSpPr>
          <a:xfrm rot="0">
            <a:off x="12903849" y="1028700"/>
            <a:ext cx="1543050" cy="679893"/>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6" id="46"/>
          <p:cNvGrpSpPr/>
          <p:nvPr/>
        </p:nvGrpSpPr>
        <p:grpSpPr>
          <a:xfrm rot="0">
            <a:off x="14184216"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5464583"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6554716"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16744950"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AutoShape 58" id="58"/>
          <p:cNvSpPr/>
          <p:nvPr/>
        </p:nvSpPr>
        <p:spPr>
          <a:xfrm flipH="true">
            <a:off x="17526000" y="2675695"/>
            <a:ext cx="0" cy="5397807"/>
          </a:xfrm>
          <a:prstGeom prst="line">
            <a:avLst/>
          </a:prstGeom>
          <a:ln cap="flat" w="19050">
            <a:solidFill>
              <a:srgbClr val="F9D50E"/>
            </a:solidFill>
            <a:prstDash val="solid"/>
            <a:headEnd type="none" len="sm" w="sm"/>
            <a:tailEnd type="none" len="sm" w="sm"/>
          </a:ln>
        </p:spPr>
      </p:sp>
      <p:grpSp>
        <p:nvGrpSpPr>
          <p:cNvPr name="Group 59" id="59"/>
          <p:cNvGrpSpPr/>
          <p:nvPr/>
        </p:nvGrpSpPr>
        <p:grpSpPr>
          <a:xfrm rot="0">
            <a:off x="11712513" y="1447169"/>
            <a:ext cx="5032437" cy="800193"/>
            <a:chOff x="0" y="0"/>
            <a:chExt cx="1325416" cy="210751"/>
          </a:xfrm>
        </p:grpSpPr>
        <p:sp>
          <p:nvSpPr>
            <p:cNvPr name="Freeform 60" id="60"/>
            <p:cNvSpPr/>
            <p:nvPr/>
          </p:nvSpPr>
          <p:spPr>
            <a:xfrm flipH="false" flipV="false" rot="0">
              <a:off x="0" y="0"/>
              <a:ext cx="1325416" cy="210751"/>
            </a:xfrm>
            <a:custGeom>
              <a:avLst/>
              <a:gdLst/>
              <a:ahLst/>
              <a:cxnLst/>
              <a:rect r="r" b="b" t="t" l="l"/>
              <a:pathLst>
                <a:path h="210751" w="1325416">
                  <a:moveTo>
                    <a:pt x="0" y="0"/>
                  </a:moveTo>
                  <a:lnTo>
                    <a:pt x="1325416" y="0"/>
                  </a:lnTo>
                  <a:lnTo>
                    <a:pt x="1325416" y="210751"/>
                  </a:lnTo>
                  <a:lnTo>
                    <a:pt x="0" y="210751"/>
                  </a:lnTo>
                  <a:close/>
                </a:path>
              </a:pathLst>
            </a:custGeom>
            <a:solidFill>
              <a:srgbClr val="F9D50E"/>
            </a:solidFill>
          </p:spPr>
        </p:sp>
        <p:sp>
          <p:nvSpPr>
            <p:cNvPr name="TextBox 61" id="61"/>
            <p:cNvSpPr txBox="true"/>
            <p:nvPr/>
          </p:nvSpPr>
          <p:spPr>
            <a:xfrm>
              <a:off x="0" y="-76200"/>
              <a:ext cx="1325416" cy="286951"/>
            </a:xfrm>
            <a:prstGeom prst="rect">
              <a:avLst/>
            </a:prstGeom>
          </p:spPr>
          <p:txBody>
            <a:bodyPr anchor="ctr" rtlCol="false" tIns="50800" lIns="50800" bIns="50800" rIns="50800"/>
            <a:lstStyle/>
            <a:p>
              <a:pPr algn="ctr">
                <a:lnSpc>
                  <a:spcPts val="4059"/>
                </a:lnSpc>
              </a:pPr>
              <a:r>
                <a:rPr lang="en-US" b="true" sz="2899">
                  <a:solidFill>
                    <a:srgbClr val="000000"/>
                  </a:solidFill>
                  <a:latin typeface="Poppins Medium"/>
                  <a:ea typeface="Poppins Medium"/>
                  <a:cs typeface="Poppins Medium"/>
                  <a:sym typeface="Poppins Medium"/>
                </a:rPr>
                <a:t>Request Delivery</a:t>
              </a:r>
            </a:p>
          </p:txBody>
        </p:sp>
      </p:grpSp>
      <p:sp>
        <p:nvSpPr>
          <p:cNvPr name="Freeform 62" id="62"/>
          <p:cNvSpPr/>
          <p:nvPr/>
        </p:nvSpPr>
        <p:spPr>
          <a:xfrm flipH="false" flipV="false" rot="0">
            <a:off x="527652" y="1847266"/>
            <a:ext cx="10361443" cy="6592468"/>
          </a:xfrm>
          <a:custGeom>
            <a:avLst/>
            <a:gdLst/>
            <a:ahLst/>
            <a:cxnLst/>
            <a:rect r="r" b="b" t="t" l="l"/>
            <a:pathLst>
              <a:path h="6592468" w="10361443">
                <a:moveTo>
                  <a:pt x="0" y="0"/>
                </a:moveTo>
                <a:lnTo>
                  <a:pt x="10361443" y="0"/>
                </a:lnTo>
                <a:lnTo>
                  <a:pt x="10361443" y="6592468"/>
                </a:lnTo>
                <a:lnTo>
                  <a:pt x="0" y="6592468"/>
                </a:lnTo>
                <a:lnTo>
                  <a:pt x="0" y="0"/>
                </a:lnTo>
                <a:close/>
              </a:path>
            </a:pathLst>
          </a:custGeom>
          <a:blipFill>
            <a:blip r:embed="rId2"/>
            <a:stretch>
              <a:fillRect l="0" t="0" r="0" b="0"/>
            </a:stretch>
          </a:blipFill>
        </p:spPr>
      </p:sp>
      <p:sp>
        <p:nvSpPr>
          <p:cNvPr name="TextBox 63" id="63"/>
          <p:cNvSpPr txBox="true"/>
          <p:nvPr/>
        </p:nvSpPr>
        <p:spPr>
          <a:xfrm rot="0">
            <a:off x="703940" y="760462"/>
            <a:ext cx="7817371" cy="948406"/>
          </a:xfrm>
          <a:prstGeom prst="rect">
            <a:avLst/>
          </a:prstGeom>
        </p:spPr>
        <p:txBody>
          <a:bodyPr anchor="t" rtlCol="false" tIns="0" lIns="0" bIns="0" rIns="0">
            <a:spAutoFit/>
          </a:bodyPr>
          <a:lstStyle/>
          <a:p>
            <a:pPr algn="l">
              <a:lnSpc>
                <a:spcPts val="3472"/>
              </a:lnSpc>
            </a:pPr>
            <a:r>
              <a:rPr lang="en-US" sz="3774" spc="-109" b="true">
                <a:solidFill>
                  <a:srgbClr val="F9D50E"/>
                </a:solidFill>
                <a:latin typeface="Poppins Medium"/>
                <a:ea typeface="Poppins Medium"/>
                <a:cs typeface="Poppins Medium"/>
                <a:sym typeface="Poppins Medium"/>
              </a:rPr>
              <a:t>System Features and Functional Requirements</a:t>
            </a:r>
          </a:p>
        </p:txBody>
      </p:sp>
      <p:sp>
        <p:nvSpPr>
          <p:cNvPr name="TextBox 64" id="64"/>
          <p:cNvSpPr txBox="true"/>
          <p:nvPr/>
        </p:nvSpPr>
        <p:spPr>
          <a:xfrm rot="0">
            <a:off x="11644208" y="2852705"/>
            <a:ext cx="9771444" cy="1210921"/>
          </a:xfrm>
          <a:prstGeom prst="rect">
            <a:avLst/>
          </a:prstGeom>
        </p:spPr>
        <p:txBody>
          <a:bodyPr anchor="t" rtlCol="false" tIns="0" lIns="0" bIns="0" rIns="0">
            <a:spAutoFit/>
          </a:bodyPr>
          <a:lstStyle/>
          <a:p>
            <a:pPr algn="just">
              <a:lnSpc>
                <a:spcPts val="3240"/>
              </a:lnSpc>
            </a:pPr>
            <a:r>
              <a:rPr lang="en-US" sz="2314">
                <a:solidFill>
                  <a:srgbClr val="F9D50E"/>
                </a:solidFill>
                <a:latin typeface="Poppins"/>
                <a:ea typeface="Poppins"/>
                <a:cs typeface="Poppins"/>
                <a:sym typeface="Poppins"/>
              </a:rPr>
              <a:t>Features:</a:t>
            </a:r>
          </a:p>
          <a:p>
            <a:pPr algn="just">
              <a:lnSpc>
                <a:spcPts val="3240"/>
              </a:lnSpc>
            </a:pPr>
          </a:p>
          <a:p>
            <a:pPr algn="just">
              <a:lnSpc>
                <a:spcPts val="3240"/>
              </a:lnSpc>
              <a:spcBef>
                <a:spcPct val="0"/>
              </a:spcBef>
            </a:pPr>
          </a:p>
        </p:txBody>
      </p:sp>
      <p:sp>
        <p:nvSpPr>
          <p:cNvPr name="TextBox 65" id="65"/>
          <p:cNvSpPr txBox="true"/>
          <p:nvPr/>
        </p:nvSpPr>
        <p:spPr>
          <a:xfrm rot="0">
            <a:off x="11455365" y="3788368"/>
            <a:ext cx="5552269" cy="2628921"/>
          </a:xfrm>
          <a:prstGeom prst="rect">
            <a:avLst/>
          </a:prstGeom>
        </p:spPr>
        <p:txBody>
          <a:bodyPr anchor="t" rtlCol="false" tIns="0" lIns="0" bIns="0" rIns="0">
            <a:spAutoFit/>
          </a:bodyPr>
          <a:lstStyle/>
          <a:p>
            <a:pPr algn="l" marL="540456" indent="-270228" lvl="1">
              <a:lnSpc>
                <a:spcPts val="3504"/>
              </a:lnSpc>
              <a:buFont typeface="Arial"/>
              <a:buChar char="•"/>
            </a:pPr>
            <a:r>
              <a:rPr lang="en-US" sz="2503">
                <a:solidFill>
                  <a:srgbClr val="F9D50E"/>
                </a:solidFill>
                <a:latin typeface="Canva Sans"/>
                <a:ea typeface="Canva Sans"/>
                <a:cs typeface="Canva Sans"/>
                <a:sym typeface="Canva Sans"/>
              </a:rPr>
              <a:t>Input product details, quantity, weight</a:t>
            </a:r>
          </a:p>
          <a:p>
            <a:pPr algn="l" marL="540456" indent="-270228" lvl="1">
              <a:lnSpc>
                <a:spcPts val="3504"/>
              </a:lnSpc>
              <a:buFont typeface="Arial"/>
              <a:buChar char="•"/>
            </a:pPr>
            <a:r>
              <a:rPr lang="en-US" sz="2503">
                <a:solidFill>
                  <a:srgbClr val="F9D50E"/>
                </a:solidFill>
                <a:latin typeface="Canva Sans"/>
                <a:ea typeface="Canva Sans"/>
                <a:cs typeface="Canva Sans"/>
                <a:sym typeface="Canva Sans"/>
              </a:rPr>
              <a:t>Pick-up and delivery addresses</a:t>
            </a:r>
          </a:p>
          <a:p>
            <a:pPr algn="l" marL="540456" indent="-270228" lvl="1">
              <a:lnSpc>
                <a:spcPts val="3504"/>
              </a:lnSpc>
              <a:buFont typeface="Arial"/>
              <a:buChar char="•"/>
            </a:pPr>
            <a:r>
              <a:rPr lang="en-US" sz="2503">
                <a:solidFill>
                  <a:srgbClr val="F9D50E"/>
                </a:solidFill>
                <a:latin typeface="Canva Sans"/>
                <a:ea typeface="Canva Sans"/>
                <a:cs typeface="Canva Sans"/>
                <a:sym typeface="Canva Sans"/>
              </a:rPr>
              <a:t>Choose pick-up and preferred arrival dates</a:t>
            </a:r>
          </a:p>
          <a:p>
            <a:pPr algn="l">
              <a:lnSpc>
                <a:spcPts val="3504"/>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8578407"/>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543050" cy="679893"/>
            <a:chOff x="0" y="0"/>
            <a:chExt cx="406400" cy="179067"/>
          </a:xfrm>
        </p:grpSpPr>
        <p:sp>
          <p:nvSpPr>
            <p:cNvPr name="Freeform 6" id="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7" id="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280367"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2560734"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3841101"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7780891" y="1028975"/>
            <a:ext cx="5384151" cy="679893"/>
            <a:chOff x="0" y="0"/>
            <a:chExt cx="7178867" cy="906524"/>
          </a:xfrm>
        </p:grpSpPr>
        <p:grpSp>
          <p:nvGrpSpPr>
            <p:cNvPr name="Group 18" id="18"/>
            <p:cNvGrpSpPr/>
            <p:nvPr/>
          </p:nvGrpSpPr>
          <p:grpSpPr>
            <a:xfrm rot="0">
              <a:off x="0" y="0"/>
              <a:ext cx="2057400" cy="906524"/>
              <a:chOff x="0" y="0"/>
              <a:chExt cx="406400" cy="179067"/>
            </a:xfrm>
          </p:grpSpPr>
          <p:sp>
            <p:nvSpPr>
              <p:cNvPr name="Freeform 19" id="1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0" id="2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707156"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3414312"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5121467"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0" id="30"/>
          <p:cNvGrpSpPr/>
          <p:nvPr/>
        </p:nvGrpSpPr>
        <p:grpSpPr>
          <a:xfrm rot="0">
            <a:off x="5122959" y="8578407"/>
            <a:ext cx="5384151" cy="679893"/>
            <a:chOff x="0" y="0"/>
            <a:chExt cx="7178867" cy="906524"/>
          </a:xfrm>
        </p:grpSpPr>
        <p:grpSp>
          <p:nvGrpSpPr>
            <p:cNvPr name="Group 31" id="31"/>
            <p:cNvGrpSpPr/>
            <p:nvPr/>
          </p:nvGrpSpPr>
          <p:grpSpPr>
            <a:xfrm rot="0">
              <a:off x="0" y="0"/>
              <a:ext cx="2057400" cy="906524"/>
              <a:chOff x="0" y="0"/>
              <a:chExt cx="406400" cy="179067"/>
            </a:xfrm>
          </p:grpSpPr>
          <p:sp>
            <p:nvSpPr>
              <p:cNvPr name="Freeform 32" id="3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3" id="3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1707156"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3414312"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5121467"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3" id="43"/>
          <p:cNvGrpSpPr/>
          <p:nvPr/>
        </p:nvGrpSpPr>
        <p:grpSpPr>
          <a:xfrm rot="0">
            <a:off x="12903849" y="1028700"/>
            <a:ext cx="1543050" cy="679893"/>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6" id="46"/>
          <p:cNvGrpSpPr/>
          <p:nvPr/>
        </p:nvGrpSpPr>
        <p:grpSpPr>
          <a:xfrm rot="0">
            <a:off x="14184216"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5464583"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6554716"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16744950"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AutoShape 58" id="58"/>
          <p:cNvSpPr/>
          <p:nvPr/>
        </p:nvSpPr>
        <p:spPr>
          <a:xfrm flipH="true">
            <a:off x="17526000" y="2675695"/>
            <a:ext cx="0" cy="5397807"/>
          </a:xfrm>
          <a:prstGeom prst="line">
            <a:avLst/>
          </a:prstGeom>
          <a:ln cap="flat" w="19050">
            <a:solidFill>
              <a:srgbClr val="F9D50E"/>
            </a:solidFill>
            <a:prstDash val="solid"/>
            <a:headEnd type="none" len="sm" w="sm"/>
            <a:tailEnd type="none" len="sm" w="sm"/>
          </a:ln>
        </p:spPr>
      </p:sp>
      <p:grpSp>
        <p:nvGrpSpPr>
          <p:cNvPr name="Group 59" id="59"/>
          <p:cNvGrpSpPr/>
          <p:nvPr/>
        </p:nvGrpSpPr>
        <p:grpSpPr>
          <a:xfrm rot="0">
            <a:off x="11326764" y="1708869"/>
            <a:ext cx="5032437" cy="800193"/>
            <a:chOff x="0" y="0"/>
            <a:chExt cx="1325416" cy="210751"/>
          </a:xfrm>
        </p:grpSpPr>
        <p:sp>
          <p:nvSpPr>
            <p:cNvPr name="Freeform 60" id="60"/>
            <p:cNvSpPr/>
            <p:nvPr/>
          </p:nvSpPr>
          <p:spPr>
            <a:xfrm flipH="false" flipV="false" rot="0">
              <a:off x="0" y="0"/>
              <a:ext cx="1325416" cy="210751"/>
            </a:xfrm>
            <a:custGeom>
              <a:avLst/>
              <a:gdLst/>
              <a:ahLst/>
              <a:cxnLst/>
              <a:rect r="r" b="b" t="t" l="l"/>
              <a:pathLst>
                <a:path h="210751" w="1325416">
                  <a:moveTo>
                    <a:pt x="0" y="0"/>
                  </a:moveTo>
                  <a:lnTo>
                    <a:pt x="1325416" y="0"/>
                  </a:lnTo>
                  <a:lnTo>
                    <a:pt x="1325416" y="210751"/>
                  </a:lnTo>
                  <a:lnTo>
                    <a:pt x="0" y="210751"/>
                  </a:lnTo>
                  <a:close/>
                </a:path>
              </a:pathLst>
            </a:custGeom>
            <a:solidFill>
              <a:srgbClr val="F9D50E"/>
            </a:solidFill>
          </p:spPr>
        </p:sp>
        <p:sp>
          <p:nvSpPr>
            <p:cNvPr name="TextBox 61" id="61"/>
            <p:cNvSpPr txBox="true"/>
            <p:nvPr/>
          </p:nvSpPr>
          <p:spPr>
            <a:xfrm>
              <a:off x="0" y="-76200"/>
              <a:ext cx="1325416" cy="286951"/>
            </a:xfrm>
            <a:prstGeom prst="rect">
              <a:avLst/>
            </a:prstGeom>
          </p:spPr>
          <p:txBody>
            <a:bodyPr anchor="ctr" rtlCol="false" tIns="50800" lIns="50800" bIns="50800" rIns="50800"/>
            <a:lstStyle/>
            <a:p>
              <a:pPr algn="ctr">
                <a:lnSpc>
                  <a:spcPts val="4059"/>
                </a:lnSpc>
              </a:pPr>
              <a:r>
                <a:rPr lang="en-US" b="true" sz="2899">
                  <a:solidFill>
                    <a:srgbClr val="000000"/>
                  </a:solidFill>
                  <a:latin typeface="Poppins Medium"/>
                  <a:ea typeface="Poppins Medium"/>
                  <a:cs typeface="Poppins Medium"/>
                  <a:sym typeface="Poppins Medium"/>
                </a:rPr>
                <a:t>Delivery Status</a:t>
              </a:r>
            </a:p>
          </p:txBody>
        </p:sp>
      </p:grpSp>
      <p:sp>
        <p:nvSpPr>
          <p:cNvPr name="Freeform 62" id="62"/>
          <p:cNvSpPr/>
          <p:nvPr/>
        </p:nvSpPr>
        <p:spPr>
          <a:xfrm flipH="false" flipV="false" rot="0">
            <a:off x="819240" y="2329805"/>
            <a:ext cx="9129821" cy="5743698"/>
          </a:xfrm>
          <a:custGeom>
            <a:avLst/>
            <a:gdLst/>
            <a:ahLst/>
            <a:cxnLst/>
            <a:rect r="r" b="b" t="t" l="l"/>
            <a:pathLst>
              <a:path h="5743698" w="9129821">
                <a:moveTo>
                  <a:pt x="0" y="0"/>
                </a:moveTo>
                <a:lnTo>
                  <a:pt x="9129821" y="0"/>
                </a:lnTo>
                <a:lnTo>
                  <a:pt x="9129821" y="5743698"/>
                </a:lnTo>
                <a:lnTo>
                  <a:pt x="0" y="5743698"/>
                </a:lnTo>
                <a:lnTo>
                  <a:pt x="0" y="0"/>
                </a:lnTo>
                <a:close/>
              </a:path>
            </a:pathLst>
          </a:custGeom>
          <a:blipFill>
            <a:blip r:embed="rId2"/>
            <a:stretch>
              <a:fillRect l="0" t="0" r="0" b="0"/>
            </a:stretch>
          </a:blipFill>
        </p:spPr>
      </p:sp>
      <p:sp>
        <p:nvSpPr>
          <p:cNvPr name="TextBox 63" id="63"/>
          <p:cNvSpPr txBox="true"/>
          <p:nvPr/>
        </p:nvSpPr>
        <p:spPr>
          <a:xfrm rot="0">
            <a:off x="703940" y="760462"/>
            <a:ext cx="7817371" cy="948406"/>
          </a:xfrm>
          <a:prstGeom prst="rect">
            <a:avLst/>
          </a:prstGeom>
        </p:spPr>
        <p:txBody>
          <a:bodyPr anchor="t" rtlCol="false" tIns="0" lIns="0" bIns="0" rIns="0">
            <a:spAutoFit/>
          </a:bodyPr>
          <a:lstStyle/>
          <a:p>
            <a:pPr algn="l">
              <a:lnSpc>
                <a:spcPts val="3472"/>
              </a:lnSpc>
            </a:pPr>
            <a:r>
              <a:rPr lang="en-US" sz="3774" spc="-109" b="true">
                <a:solidFill>
                  <a:srgbClr val="F9D50E"/>
                </a:solidFill>
                <a:latin typeface="Poppins Medium"/>
                <a:ea typeface="Poppins Medium"/>
                <a:cs typeface="Poppins Medium"/>
                <a:sym typeface="Poppins Medium"/>
              </a:rPr>
              <a:t>System Features and Functional Requirements</a:t>
            </a:r>
          </a:p>
        </p:txBody>
      </p:sp>
      <p:sp>
        <p:nvSpPr>
          <p:cNvPr name="TextBox 64" id="64"/>
          <p:cNvSpPr txBox="true"/>
          <p:nvPr/>
        </p:nvSpPr>
        <p:spPr>
          <a:xfrm rot="0">
            <a:off x="10578861" y="3112539"/>
            <a:ext cx="9771444" cy="1210921"/>
          </a:xfrm>
          <a:prstGeom prst="rect">
            <a:avLst/>
          </a:prstGeom>
        </p:spPr>
        <p:txBody>
          <a:bodyPr anchor="t" rtlCol="false" tIns="0" lIns="0" bIns="0" rIns="0">
            <a:spAutoFit/>
          </a:bodyPr>
          <a:lstStyle/>
          <a:p>
            <a:pPr algn="just">
              <a:lnSpc>
                <a:spcPts val="3240"/>
              </a:lnSpc>
            </a:pPr>
            <a:r>
              <a:rPr lang="en-US" sz="2314">
                <a:solidFill>
                  <a:srgbClr val="F9D50E"/>
                </a:solidFill>
                <a:latin typeface="Poppins"/>
                <a:ea typeface="Poppins"/>
                <a:cs typeface="Poppins"/>
                <a:sym typeface="Poppins"/>
              </a:rPr>
              <a:t>Features:</a:t>
            </a:r>
          </a:p>
          <a:p>
            <a:pPr algn="just">
              <a:lnSpc>
                <a:spcPts val="3240"/>
              </a:lnSpc>
            </a:pPr>
          </a:p>
          <a:p>
            <a:pPr algn="just">
              <a:lnSpc>
                <a:spcPts val="3240"/>
              </a:lnSpc>
              <a:spcBef>
                <a:spcPct val="0"/>
              </a:spcBef>
            </a:pPr>
          </a:p>
        </p:txBody>
      </p:sp>
      <p:sp>
        <p:nvSpPr>
          <p:cNvPr name="TextBox 65" id="65"/>
          <p:cNvSpPr txBox="true"/>
          <p:nvPr/>
        </p:nvSpPr>
        <p:spPr>
          <a:xfrm rot="0">
            <a:off x="10426665" y="4016001"/>
            <a:ext cx="7099335" cy="3324085"/>
          </a:xfrm>
          <a:prstGeom prst="rect">
            <a:avLst/>
          </a:prstGeom>
        </p:spPr>
        <p:txBody>
          <a:bodyPr anchor="t" rtlCol="false" tIns="0" lIns="0" bIns="0" rIns="0">
            <a:spAutoFit/>
          </a:bodyPr>
          <a:lstStyle/>
          <a:p>
            <a:pPr algn="l" marL="513237" indent="-256619" lvl="1">
              <a:lnSpc>
                <a:spcPts val="3328"/>
              </a:lnSpc>
              <a:buFont typeface="Arial"/>
              <a:buChar char="•"/>
            </a:pPr>
            <a:r>
              <a:rPr lang="en-US" sz="2377">
                <a:solidFill>
                  <a:srgbClr val="F9D50E"/>
                </a:solidFill>
                <a:latin typeface="Canva Sans"/>
                <a:ea typeface="Canva Sans"/>
                <a:cs typeface="Canva Sans"/>
                <a:sym typeface="Canva Sans"/>
              </a:rPr>
              <a:t>Show driver/assistant info and truck plate</a:t>
            </a:r>
          </a:p>
          <a:p>
            <a:pPr algn="l" marL="513237" indent="-256619" lvl="1">
              <a:lnSpc>
                <a:spcPts val="3328"/>
              </a:lnSpc>
              <a:buFont typeface="Arial"/>
              <a:buChar char="•"/>
            </a:pPr>
            <a:r>
              <a:rPr lang="en-US" sz="2377">
                <a:solidFill>
                  <a:srgbClr val="F9D50E"/>
                </a:solidFill>
                <a:latin typeface="Canva Sans"/>
                <a:ea typeface="Canva Sans"/>
                <a:cs typeface="Canva Sans"/>
                <a:sym typeface="Canva Sans"/>
              </a:rPr>
              <a:t>Real-time status updates (Pending, In Transit, etc.)</a:t>
            </a:r>
          </a:p>
          <a:p>
            <a:pPr algn="l" marL="513237" indent="-256619" lvl="1">
              <a:lnSpc>
                <a:spcPts val="3328"/>
              </a:lnSpc>
              <a:buFont typeface="Arial"/>
              <a:buChar char="•"/>
            </a:pPr>
            <a:r>
              <a:rPr lang="en-US" sz="2377">
                <a:solidFill>
                  <a:srgbClr val="F9D50E"/>
                </a:solidFill>
                <a:latin typeface="Canva Sans"/>
                <a:ea typeface="Canva Sans"/>
                <a:cs typeface="Canva Sans"/>
                <a:sym typeface="Canva Sans"/>
              </a:rPr>
              <a:t>Track cargo location</a:t>
            </a:r>
          </a:p>
          <a:p>
            <a:pPr algn="l" marL="513237" indent="-256619" lvl="1">
              <a:lnSpc>
                <a:spcPts val="3328"/>
              </a:lnSpc>
              <a:buFont typeface="Arial"/>
              <a:buChar char="•"/>
            </a:pPr>
            <a:r>
              <a:rPr lang="en-US" sz="2377">
                <a:solidFill>
                  <a:srgbClr val="F9D50E"/>
                </a:solidFill>
                <a:latin typeface="Canva Sans"/>
                <a:ea typeface="Canva Sans"/>
                <a:cs typeface="Canva Sans"/>
                <a:sym typeface="Canva Sans"/>
              </a:rPr>
              <a:t>View delivery details, departure/arrival info</a:t>
            </a:r>
          </a:p>
          <a:p>
            <a:pPr algn="l" marL="513237" indent="-256619" lvl="1">
              <a:lnSpc>
                <a:spcPts val="3328"/>
              </a:lnSpc>
              <a:buFont typeface="Arial"/>
              <a:buChar char="•"/>
            </a:pPr>
            <a:r>
              <a:rPr lang="en-US" sz="2377">
                <a:solidFill>
                  <a:srgbClr val="F9D50E"/>
                </a:solidFill>
                <a:latin typeface="Canva Sans"/>
                <a:ea typeface="Canva Sans"/>
                <a:cs typeface="Canva Sans"/>
                <a:sym typeface="Canva Sans"/>
              </a:rPr>
              <a:t>Filter and view all transactions</a:t>
            </a:r>
          </a:p>
          <a:p>
            <a:pPr algn="l">
              <a:lnSpc>
                <a:spcPts val="3328"/>
              </a:lnSpc>
            </a:pPr>
          </a:p>
          <a:p>
            <a:pPr algn="l">
              <a:lnSpc>
                <a:spcPts val="3328"/>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8578407"/>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543050" cy="679893"/>
            <a:chOff x="0" y="0"/>
            <a:chExt cx="406400" cy="179067"/>
          </a:xfrm>
        </p:grpSpPr>
        <p:sp>
          <p:nvSpPr>
            <p:cNvPr name="Freeform 6" id="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7" id="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280367"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2560734"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3841101"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7780891" y="1028975"/>
            <a:ext cx="5384151" cy="679893"/>
            <a:chOff x="0" y="0"/>
            <a:chExt cx="7178867" cy="906524"/>
          </a:xfrm>
        </p:grpSpPr>
        <p:grpSp>
          <p:nvGrpSpPr>
            <p:cNvPr name="Group 18" id="18"/>
            <p:cNvGrpSpPr/>
            <p:nvPr/>
          </p:nvGrpSpPr>
          <p:grpSpPr>
            <a:xfrm rot="0">
              <a:off x="0" y="0"/>
              <a:ext cx="2057400" cy="906524"/>
              <a:chOff x="0" y="0"/>
              <a:chExt cx="406400" cy="179067"/>
            </a:xfrm>
          </p:grpSpPr>
          <p:sp>
            <p:nvSpPr>
              <p:cNvPr name="Freeform 19" id="1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0" id="2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707156"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3414312"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5121467"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0" id="30"/>
          <p:cNvGrpSpPr/>
          <p:nvPr/>
        </p:nvGrpSpPr>
        <p:grpSpPr>
          <a:xfrm rot="0">
            <a:off x="5122959" y="8578407"/>
            <a:ext cx="5384151" cy="679893"/>
            <a:chOff x="0" y="0"/>
            <a:chExt cx="7178867" cy="906524"/>
          </a:xfrm>
        </p:grpSpPr>
        <p:grpSp>
          <p:nvGrpSpPr>
            <p:cNvPr name="Group 31" id="31"/>
            <p:cNvGrpSpPr/>
            <p:nvPr/>
          </p:nvGrpSpPr>
          <p:grpSpPr>
            <a:xfrm rot="0">
              <a:off x="0" y="0"/>
              <a:ext cx="2057400" cy="906524"/>
              <a:chOff x="0" y="0"/>
              <a:chExt cx="406400" cy="179067"/>
            </a:xfrm>
          </p:grpSpPr>
          <p:sp>
            <p:nvSpPr>
              <p:cNvPr name="Freeform 32" id="3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3" id="3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1707156"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3414312"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5121467"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3" id="43"/>
          <p:cNvGrpSpPr/>
          <p:nvPr/>
        </p:nvGrpSpPr>
        <p:grpSpPr>
          <a:xfrm rot="0">
            <a:off x="12903849" y="1028700"/>
            <a:ext cx="1543050" cy="679893"/>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6" id="46"/>
          <p:cNvGrpSpPr/>
          <p:nvPr/>
        </p:nvGrpSpPr>
        <p:grpSpPr>
          <a:xfrm rot="0">
            <a:off x="14184216"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5464583"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6554716"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16744950"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AutoShape 58" id="58"/>
          <p:cNvSpPr/>
          <p:nvPr/>
        </p:nvSpPr>
        <p:spPr>
          <a:xfrm flipH="true">
            <a:off x="17526000" y="2675695"/>
            <a:ext cx="0" cy="5397807"/>
          </a:xfrm>
          <a:prstGeom prst="line">
            <a:avLst/>
          </a:prstGeom>
          <a:ln cap="flat" w="19050">
            <a:solidFill>
              <a:srgbClr val="F9D50E"/>
            </a:solidFill>
            <a:prstDash val="solid"/>
            <a:headEnd type="none" len="sm" w="sm"/>
            <a:tailEnd type="none" len="sm" w="sm"/>
          </a:ln>
        </p:spPr>
      </p:sp>
      <p:grpSp>
        <p:nvGrpSpPr>
          <p:cNvPr name="Group 59" id="59"/>
          <p:cNvGrpSpPr/>
          <p:nvPr/>
        </p:nvGrpSpPr>
        <p:grpSpPr>
          <a:xfrm rot="0">
            <a:off x="11326764" y="1708869"/>
            <a:ext cx="5032437" cy="800193"/>
            <a:chOff x="0" y="0"/>
            <a:chExt cx="1325416" cy="210751"/>
          </a:xfrm>
        </p:grpSpPr>
        <p:sp>
          <p:nvSpPr>
            <p:cNvPr name="Freeform 60" id="60"/>
            <p:cNvSpPr/>
            <p:nvPr/>
          </p:nvSpPr>
          <p:spPr>
            <a:xfrm flipH="false" flipV="false" rot="0">
              <a:off x="0" y="0"/>
              <a:ext cx="1325416" cy="210751"/>
            </a:xfrm>
            <a:custGeom>
              <a:avLst/>
              <a:gdLst/>
              <a:ahLst/>
              <a:cxnLst/>
              <a:rect r="r" b="b" t="t" l="l"/>
              <a:pathLst>
                <a:path h="210751" w="1325416">
                  <a:moveTo>
                    <a:pt x="0" y="0"/>
                  </a:moveTo>
                  <a:lnTo>
                    <a:pt x="1325416" y="0"/>
                  </a:lnTo>
                  <a:lnTo>
                    <a:pt x="1325416" y="210751"/>
                  </a:lnTo>
                  <a:lnTo>
                    <a:pt x="0" y="210751"/>
                  </a:lnTo>
                  <a:close/>
                </a:path>
              </a:pathLst>
            </a:custGeom>
            <a:solidFill>
              <a:srgbClr val="F9D50E"/>
            </a:solidFill>
          </p:spPr>
        </p:sp>
        <p:sp>
          <p:nvSpPr>
            <p:cNvPr name="TextBox 61" id="61"/>
            <p:cNvSpPr txBox="true"/>
            <p:nvPr/>
          </p:nvSpPr>
          <p:spPr>
            <a:xfrm>
              <a:off x="0" y="-76200"/>
              <a:ext cx="1325416" cy="286951"/>
            </a:xfrm>
            <a:prstGeom prst="rect">
              <a:avLst/>
            </a:prstGeom>
          </p:spPr>
          <p:txBody>
            <a:bodyPr anchor="ctr" rtlCol="false" tIns="50800" lIns="50800" bIns="50800" rIns="50800"/>
            <a:lstStyle/>
            <a:p>
              <a:pPr algn="ctr">
                <a:lnSpc>
                  <a:spcPts val="4059"/>
                </a:lnSpc>
              </a:pPr>
              <a:r>
                <a:rPr lang="en-US" b="true" sz="2899">
                  <a:solidFill>
                    <a:srgbClr val="000000"/>
                  </a:solidFill>
                  <a:latin typeface="Poppins Medium"/>
                  <a:ea typeface="Poppins Medium"/>
                  <a:cs typeface="Poppins Medium"/>
                  <a:sym typeface="Poppins Medium"/>
                </a:rPr>
                <a:t>User Profile</a:t>
              </a:r>
            </a:p>
          </p:txBody>
        </p:sp>
      </p:grpSp>
      <p:sp>
        <p:nvSpPr>
          <p:cNvPr name="Freeform 62" id="62"/>
          <p:cNvSpPr/>
          <p:nvPr/>
        </p:nvSpPr>
        <p:spPr>
          <a:xfrm flipH="false" flipV="false" rot="0">
            <a:off x="937751" y="1969055"/>
            <a:ext cx="8892799" cy="5778062"/>
          </a:xfrm>
          <a:custGeom>
            <a:avLst/>
            <a:gdLst/>
            <a:ahLst/>
            <a:cxnLst/>
            <a:rect r="r" b="b" t="t" l="l"/>
            <a:pathLst>
              <a:path h="5778062" w="8892799">
                <a:moveTo>
                  <a:pt x="0" y="0"/>
                </a:moveTo>
                <a:lnTo>
                  <a:pt x="8892799" y="0"/>
                </a:lnTo>
                <a:lnTo>
                  <a:pt x="8892799" y="5778062"/>
                </a:lnTo>
                <a:lnTo>
                  <a:pt x="0" y="5778062"/>
                </a:lnTo>
                <a:lnTo>
                  <a:pt x="0" y="0"/>
                </a:lnTo>
                <a:close/>
              </a:path>
            </a:pathLst>
          </a:custGeom>
          <a:blipFill>
            <a:blip r:embed="rId2"/>
            <a:stretch>
              <a:fillRect l="0" t="0" r="0" b="0"/>
            </a:stretch>
          </a:blipFill>
        </p:spPr>
      </p:sp>
      <p:sp>
        <p:nvSpPr>
          <p:cNvPr name="TextBox 63" id="63"/>
          <p:cNvSpPr txBox="true"/>
          <p:nvPr/>
        </p:nvSpPr>
        <p:spPr>
          <a:xfrm rot="0">
            <a:off x="703940" y="760462"/>
            <a:ext cx="7817371" cy="948406"/>
          </a:xfrm>
          <a:prstGeom prst="rect">
            <a:avLst/>
          </a:prstGeom>
        </p:spPr>
        <p:txBody>
          <a:bodyPr anchor="t" rtlCol="false" tIns="0" lIns="0" bIns="0" rIns="0">
            <a:spAutoFit/>
          </a:bodyPr>
          <a:lstStyle/>
          <a:p>
            <a:pPr algn="l">
              <a:lnSpc>
                <a:spcPts val="3472"/>
              </a:lnSpc>
            </a:pPr>
            <a:r>
              <a:rPr lang="en-US" sz="3774" spc="-109" b="true">
                <a:solidFill>
                  <a:srgbClr val="F9D50E"/>
                </a:solidFill>
                <a:latin typeface="Poppins Medium"/>
                <a:ea typeface="Poppins Medium"/>
                <a:cs typeface="Poppins Medium"/>
                <a:sym typeface="Poppins Medium"/>
              </a:rPr>
              <a:t>System Features and Functional Requirements</a:t>
            </a:r>
          </a:p>
        </p:txBody>
      </p:sp>
      <p:sp>
        <p:nvSpPr>
          <p:cNvPr name="TextBox 64" id="64"/>
          <p:cNvSpPr txBox="true"/>
          <p:nvPr/>
        </p:nvSpPr>
        <p:spPr>
          <a:xfrm rot="0">
            <a:off x="11139686" y="3452323"/>
            <a:ext cx="9771444" cy="1210921"/>
          </a:xfrm>
          <a:prstGeom prst="rect">
            <a:avLst/>
          </a:prstGeom>
        </p:spPr>
        <p:txBody>
          <a:bodyPr anchor="t" rtlCol="false" tIns="0" lIns="0" bIns="0" rIns="0">
            <a:spAutoFit/>
          </a:bodyPr>
          <a:lstStyle/>
          <a:p>
            <a:pPr algn="just">
              <a:lnSpc>
                <a:spcPts val="3240"/>
              </a:lnSpc>
            </a:pPr>
            <a:r>
              <a:rPr lang="en-US" sz="2314">
                <a:solidFill>
                  <a:srgbClr val="F9D50E"/>
                </a:solidFill>
                <a:latin typeface="Poppins"/>
                <a:ea typeface="Poppins"/>
                <a:cs typeface="Poppins"/>
                <a:sym typeface="Poppins"/>
              </a:rPr>
              <a:t>Features:</a:t>
            </a:r>
          </a:p>
          <a:p>
            <a:pPr algn="just">
              <a:lnSpc>
                <a:spcPts val="3240"/>
              </a:lnSpc>
            </a:pPr>
          </a:p>
          <a:p>
            <a:pPr algn="just">
              <a:lnSpc>
                <a:spcPts val="3240"/>
              </a:lnSpc>
              <a:spcBef>
                <a:spcPct val="0"/>
              </a:spcBef>
            </a:pPr>
          </a:p>
        </p:txBody>
      </p:sp>
      <p:sp>
        <p:nvSpPr>
          <p:cNvPr name="TextBox 65" id="65"/>
          <p:cNvSpPr txBox="true"/>
          <p:nvPr/>
        </p:nvSpPr>
        <p:spPr>
          <a:xfrm rot="0">
            <a:off x="10954195" y="4275835"/>
            <a:ext cx="5071214" cy="1691926"/>
          </a:xfrm>
          <a:prstGeom prst="rect">
            <a:avLst/>
          </a:prstGeom>
        </p:spPr>
        <p:txBody>
          <a:bodyPr anchor="t" rtlCol="false" tIns="0" lIns="0" bIns="0" rIns="0">
            <a:spAutoFit/>
          </a:bodyPr>
          <a:lstStyle/>
          <a:p>
            <a:pPr algn="l" marL="524811" indent="-262405" lvl="1">
              <a:lnSpc>
                <a:spcPts val="3403"/>
              </a:lnSpc>
              <a:buFont typeface="Arial"/>
              <a:buChar char="•"/>
            </a:pPr>
            <a:r>
              <a:rPr lang="en-US" sz="2430">
                <a:solidFill>
                  <a:srgbClr val="F9D50E"/>
                </a:solidFill>
                <a:latin typeface="Canva Sans"/>
                <a:ea typeface="Canva Sans"/>
                <a:cs typeface="Canva Sans"/>
                <a:sym typeface="Canva Sans"/>
              </a:rPr>
              <a:t>Edit profile and upload picture</a:t>
            </a:r>
          </a:p>
          <a:p>
            <a:pPr algn="l" marL="524811" indent="-262405" lvl="1">
              <a:lnSpc>
                <a:spcPts val="3403"/>
              </a:lnSpc>
              <a:buFont typeface="Arial"/>
              <a:buChar char="•"/>
            </a:pPr>
            <a:r>
              <a:rPr lang="en-US" sz="2430">
                <a:solidFill>
                  <a:srgbClr val="F9D50E"/>
                </a:solidFill>
                <a:latin typeface="Canva Sans"/>
                <a:ea typeface="Canva Sans"/>
                <a:cs typeface="Canva Sans"/>
                <a:sym typeface="Canva Sans"/>
              </a:rPr>
              <a:t>Update personal info</a:t>
            </a:r>
          </a:p>
          <a:p>
            <a:pPr algn="l" marL="524811" indent="-262405" lvl="1">
              <a:lnSpc>
                <a:spcPts val="3403"/>
              </a:lnSpc>
              <a:buFont typeface="Arial"/>
              <a:buChar char="•"/>
            </a:pPr>
            <a:r>
              <a:rPr lang="en-US" sz="2430">
                <a:solidFill>
                  <a:srgbClr val="F9D50E"/>
                </a:solidFill>
                <a:latin typeface="Canva Sans"/>
                <a:ea typeface="Canva Sans"/>
                <a:cs typeface="Canva Sans"/>
                <a:sym typeface="Canva Sans"/>
              </a:rPr>
              <a:t>Logout option</a:t>
            </a:r>
          </a:p>
          <a:p>
            <a:pPr algn="l">
              <a:lnSpc>
                <a:spcPts val="3403"/>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8578407"/>
            <a:ext cx="18288000" cy="679893"/>
            <a:chOff x="0" y="0"/>
            <a:chExt cx="4816593" cy="179067"/>
          </a:xfrm>
        </p:grpSpPr>
        <p:sp>
          <p:nvSpPr>
            <p:cNvPr name="Freeform 3" id="3"/>
            <p:cNvSpPr/>
            <p:nvPr/>
          </p:nvSpPr>
          <p:spPr>
            <a:xfrm flipH="false" flipV="false" rot="0">
              <a:off x="0" y="0"/>
              <a:ext cx="4816592" cy="179067"/>
            </a:xfrm>
            <a:custGeom>
              <a:avLst/>
              <a:gdLst/>
              <a:ahLst/>
              <a:cxnLst/>
              <a:rect r="r" b="b" t="t" l="l"/>
              <a:pathLst>
                <a:path h="179067" w="4816592">
                  <a:moveTo>
                    <a:pt x="0" y="0"/>
                  </a:moveTo>
                  <a:lnTo>
                    <a:pt x="4816592" y="0"/>
                  </a:lnTo>
                  <a:lnTo>
                    <a:pt x="4816592" y="179067"/>
                  </a:lnTo>
                  <a:lnTo>
                    <a:pt x="0" y="179067"/>
                  </a:lnTo>
                  <a:close/>
                </a:path>
              </a:pathLst>
            </a:custGeom>
            <a:solidFill>
              <a:srgbClr val="F9D50E"/>
            </a:solidFill>
          </p:spPr>
        </p:sp>
        <p:sp>
          <p:nvSpPr>
            <p:cNvPr name="TextBox 4" id="4"/>
            <p:cNvSpPr txBox="true"/>
            <p:nvPr/>
          </p:nvSpPr>
          <p:spPr>
            <a:xfrm>
              <a:off x="0" y="-38100"/>
              <a:ext cx="4816593" cy="2171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8578407"/>
            <a:ext cx="1543050" cy="679893"/>
            <a:chOff x="0" y="0"/>
            <a:chExt cx="406400" cy="179067"/>
          </a:xfrm>
        </p:grpSpPr>
        <p:sp>
          <p:nvSpPr>
            <p:cNvPr name="Freeform 6" id="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7" id="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280367" y="8578407"/>
            <a:ext cx="1543050" cy="679893"/>
            <a:chOff x="0" y="0"/>
            <a:chExt cx="406400" cy="179067"/>
          </a:xfrm>
        </p:grpSpPr>
        <p:sp>
          <p:nvSpPr>
            <p:cNvPr name="Freeform 9" id="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0" id="1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2560734" y="8578407"/>
            <a:ext cx="1543050" cy="679893"/>
            <a:chOff x="0" y="0"/>
            <a:chExt cx="406400" cy="179067"/>
          </a:xfrm>
        </p:grpSpPr>
        <p:sp>
          <p:nvSpPr>
            <p:cNvPr name="Freeform 12" id="1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3" id="1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3841101" y="8578407"/>
            <a:ext cx="1543050" cy="679893"/>
            <a:chOff x="0" y="0"/>
            <a:chExt cx="406400" cy="179067"/>
          </a:xfrm>
        </p:grpSpPr>
        <p:sp>
          <p:nvSpPr>
            <p:cNvPr name="Freeform 15" id="1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16" id="1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7780891" y="1028975"/>
            <a:ext cx="5384151" cy="679893"/>
            <a:chOff x="0" y="0"/>
            <a:chExt cx="7178867" cy="906524"/>
          </a:xfrm>
        </p:grpSpPr>
        <p:grpSp>
          <p:nvGrpSpPr>
            <p:cNvPr name="Group 18" id="18"/>
            <p:cNvGrpSpPr/>
            <p:nvPr/>
          </p:nvGrpSpPr>
          <p:grpSpPr>
            <a:xfrm rot="0">
              <a:off x="0" y="0"/>
              <a:ext cx="2057400" cy="906524"/>
              <a:chOff x="0" y="0"/>
              <a:chExt cx="406400" cy="179067"/>
            </a:xfrm>
          </p:grpSpPr>
          <p:sp>
            <p:nvSpPr>
              <p:cNvPr name="Freeform 19" id="19"/>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0" id="20"/>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707156" y="0"/>
              <a:ext cx="2057400" cy="906524"/>
              <a:chOff x="0" y="0"/>
              <a:chExt cx="406400" cy="179067"/>
            </a:xfrm>
          </p:grpSpPr>
          <p:sp>
            <p:nvSpPr>
              <p:cNvPr name="Freeform 22" id="2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3" id="2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3414312" y="0"/>
              <a:ext cx="2057400" cy="906524"/>
              <a:chOff x="0" y="0"/>
              <a:chExt cx="406400" cy="179067"/>
            </a:xfrm>
          </p:grpSpPr>
          <p:sp>
            <p:nvSpPr>
              <p:cNvPr name="Freeform 25" id="2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6" id="2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5121467" y="0"/>
              <a:ext cx="2057400" cy="906524"/>
              <a:chOff x="0" y="0"/>
              <a:chExt cx="406400" cy="179067"/>
            </a:xfrm>
          </p:grpSpPr>
          <p:sp>
            <p:nvSpPr>
              <p:cNvPr name="Freeform 28" id="2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29" id="2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30" id="30"/>
          <p:cNvGrpSpPr/>
          <p:nvPr/>
        </p:nvGrpSpPr>
        <p:grpSpPr>
          <a:xfrm rot="0">
            <a:off x="5122959" y="8578407"/>
            <a:ext cx="5384151" cy="679893"/>
            <a:chOff x="0" y="0"/>
            <a:chExt cx="7178867" cy="906524"/>
          </a:xfrm>
        </p:grpSpPr>
        <p:grpSp>
          <p:nvGrpSpPr>
            <p:cNvPr name="Group 31" id="31"/>
            <p:cNvGrpSpPr/>
            <p:nvPr/>
          </p:nvGrpSpPr>
          <p:grpSpPr>
            <a:xfrm rot="0">
              <a:off x="0" y="0"/>
              <a:ext cx="2057400" cy="906524"/>
              <a:chOff x="0" y="0"/>
              <a:chExt cx="406400" cy="179067"/>
            </a:xfrm>
          </p:grpSpPr>
          <p:sp>
            <p:nvSpPr>
              <p:cNvPr name="Freeform 32" id="32"/>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3" id="33"/>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1707156" y="0"/>
              <a:ext cx="2057400" cy="906524"/>
              <a:chOff x="0" y="0"/>
              <a:chExt cx="406400" cy="179067"/>
            </a:xfrm>
          </p:grpSpPr>
          <p:sp>
            <p:nvSpPr>
              <p:cNvPr name="Freeform 35" id="35"/>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6" id="36"/>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3414312" y="0"/>
              <a:ext cx="2057400" cy="906524"/>
              <a:chOff x="0" y="0"/>
              <a:chExt cx="406400" cy="179067"/>
            </a:xfrm>
          </p:grpSpPr>
          <p:sp>
            <p:nvSpPr>
              <p:cNvPr name="Freeform 38" id="38"/>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39" id="39"/>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5121467" y="0"/>
              <a:ext cx="2057400" cy="906524"/>
              <a:chOff x="0" y="0"/>
              <a:chExt cx="406400" cy="179067"/>
            </a:xfrm>
          </p:grpSpPr>
          <p:sp>
            <p:nvSpPr>
              <p:cNvPr name="Freeform 41" id="41"/>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2" id="42"/>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grpSp>
        <p:nvGrpSpPr>
          <p:cNvPr name="Group 43" id="43"/>
          <p:cNvGrpSpPr/>
          <p:nvPr/>
        </p:nvGrpSpPr>
        <p:grpSpPr>
          <a:xfrm rot="0">
            <a:off x="12903849" y="1028700"/>
            <a:ext cx="1543050" cy="679893"/>
            <a:chOff x="0" y="0"/>
            <a:chExt cx="406400" cy="179067"/>
          </a:xfrm>
        </p:grpSpPr>
        <p:sp>
          <p:nvSpPr>
            <p:cNvPr name="Freeform 44" id="44"/>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5" id="45"/>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6" id="46"/>
          <p:cNvGrpSpPr/>
          <p:nvPr/>
        </p:nvGrpSpPr>
        <p:grpSpPr>
          <a:xfrm rot="0">
            <a:off x="14184216" y="1028700"/>
            <a:ext cx="1543050" cy="679893"/>
            <a:chOff x="0" y="0"/>
            <a:chExt cx="406400" cy="179067"/>
          </a:xfrm>
        </p:grpSpPr>
        <p:sp>
          <p:nvSpPr>
            <p:cNvPr name="Freeform 47" id="47"/>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48" id="48"/>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49" id="49"/>
          <p:cNvGrpSpPr/>
          <p:nvPr/>
        </p:nvGrpSpPr>
        <p:grpSpPr>
          <a:xfrm rot="0">
            <a:off x="15464583" y="1028700"/>
            <a:ext cx="1543050" cy="679893"/>
            <a:chOff x="0" y="0"/>
            <a:chExt cx="406400" cy="179067"/>
          </a:xfrm>
        </p:grpSpPr>
        <p:sp>
          <p:nvSpPr>
            <p:cNvPr name="Freeform 50" id="50"/>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1" id="51"/>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2" id="52"/>
          <p:cNvGrpSpPr/>
          <p:nvPr/>
        </p:nvGrpSpPr>
        <p:grpSpPr>
          <a:xfrm rot="0">
            <a:off x="6554716" y="1028700"/>
            <a:ext cx="1543050" cy="679893"/>
            <a:chOff x="0" y="0"/>
            <a:chExt cx="406400" cy="179067"/>
          </a:xfrm>
        </p:grpSpPr>
        <p:sp>
          <p:nvSpPr>
            <p:cNvPr name="Freeform 53" id="53"/>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4" id="54"/>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grpSp>
        <p:nvGrpSpPr>
          <p:cNvPr name="Group 55" id="55"/>
          <p:cNvGrpSpPr/>
          <p:nvPr/>
        </p:nvGrpSpPr>
        <p:grpSpPr>
          <a:xfrm rot="0">
            <a:off x="16744950" y="1028700"/>
            <a:ext cx="1543050" cy="679893"/>
            <a:chOff x="0" y="0"/>
            <a:chExt cx="406400" cy="179067"/>
          </a:xfrm>
        </p:grpSpPr>
        <p:sp>
          <p:nvSpPr>
            <p:cNvPr name="Freeform 56" id="56"/>
            <p:cNvSpPr/>
            <p:nvPr/>
          </p:nvSpPr>
          <p:spPr>
            <a:xfrm flipH="false" flipV="false" rot="0">
              <a:off x="0" y="0"/>
              <a:ext cx="406400" cy="179067"/>
            </a:xfrm>
            <a:custGeom>
              <a:avLst/>
              <a:gdLst/>
              <a:ahLst/>
              <a:cxnLst/>
              <a:rect r="r" b="b" t="t" l="l"/>
              <a:pathLst>
                <a:path h="179067" w="406400">
                  <a:moveTo>
                    <a:pt x="203200" y="0"/>
                  </a:moveTo>
                  <a:lnTo>
                    <a:pt x="406400" y="0"/>
                  </a:lnTo>
                  <a:lnTo>
                    <a:pt x="203200" y="179067"/>
                  </a:lnTo>
                  <a:lnTo>
                    <a:pt x="0" y="179067"/>
                  </a:lnTo>
                  <a:lnTo>
                    <a:pt x="203200" y="0"/>
                  </a:lnTo>
                  <a:close/>
                </a:path>
              </a:pathLst>
            </a:custGeom>
            <a:solidFill>
              <a:srgbClr val="000000"/>
            </a:solidFill>
          </p:spPr>
        </p:sp>
        <p:sp>
          <p:nvSpPr>
            <p:cNvPr name="TextBox 57" id="57"/>
            <p:cNvSpPr txBox="true"/>
            <p:nvPr/>
          </p:nvSpPr>
          <p:spPr>
            <a:xfrm>
              <a:off x="101600" y="-38100"/>
              <a:ext cx="203200" cy="217167"/>
            </a:xfrm>
            <a:prstGeom prst="rect">
              <a:avLst/>
            </a:prstGeom>
          </p:spPr>
          <p:txBody>
            <a:bodyPr anchor="ctr" rtlCol="false" tIns="50800" lIns="50800" bIns="50800" rIns="50800"/>
            <a:lstStyle/>
            <a:p>
              <a:pPr algn="ctr">
                <a:lnSpc>
                  <a:spcPts val="2659"/>
                </a:lnSpc>
              </a:pPr>
            </a:p>
          </p:txBody>
        </p:sp>
      </p:grpSp>
      <p:sp>
        <p:nvSpPr>
          <p:cNvPr name="AutoShape 58" id="58"/>
          <p:cNvSpPr/>
          <p:nvPr/>
        </p:nvSpPr>
        <p:spPr>
          <a:xfrm flipH="true">
            <a:off x="17526000" y="2675695"/>
            <a:ext cx="0" cy="5397807"/>
          </a:xfrm>
          <a:prstGeom prst="line">
            <a:avLst/>
          </a:prstGeom>
          <a:ln cap="flat" w="19050">
            <a:solidFill>
              <a:srgbClr val="F9D50E"/>
            </a:solidFill>
            <a:prstDash val="solid"/>
            <a:headEnd type="none" len="sm" w="sm"/>
            <a:tailEnd type="none" len="sm" w="sm"/>
          </a:ln>
        </p:spPr>
      </p:sp>
      <p:grpSp>
        <p:nvGrpSpPr>
          <p:cNvPr name="Group 59" id="59"/>
          <p:cNvGrpSpPr/>
          <p:nvPr/>
        </p:nvGrpSpPr>
        <p:grpSpPr>
          <a:xfrm rot="0">
            <a:off x="11326764" y="1708869"/>
            <a:ext cx="5032437" cy="800193"/>
            <a:chOff x="0" y="0"/>
            <a:chExt cx="1325416" cy="210751"/>
          </a:xfrm>
        </p:grpSpPr>
        <p:sp>
          <p:nvSpPr>
            <p:cNvPr name="Freeform 60" id="60"/>
            <p:cNvSpPr/>
            <p:nvPr/>
          </p:nvSpPr>
          <p:spPr>
            <a:xfrm flipH="false" flipV="false" rot="0">
              <a:off x="0" y="0"/>
              <a:ext cx="1325416" cy="210751"/>
            </a:xfrm>
            <a:custGeom>
              <a:avLst/>
              <a:gdLst/>
              <a:ahLst/>
              <a:cxnLst/>
              <a:rect r="r" b="b" t="t" l="l"/>
              <a:pathLst>
                <a:path h="210751" w="1325416">
                  <a:moveTo>
                    <a:pt x="0" y="0"/>
                  </a:moveTo>
                  <a:lnTo>
                    <a:pt x="1325416" y="0"/>
                  </a:lnTo>
                  <a:lnTo>
                    <a:pt x="1325416" y="210751"/>
                  </a:lnTo>
                  <a:lnTo>
                    <a:pt x="0" y="210751"/>
                  </a:lnTo>
                  <a:close/>
                </a:path>
              </a:pathLst>
            </a:custGeom>
            <a:solidFill>
              <a:srgbClr val="F9D50E"/>
            </a:solidFill>
          </p:spPr>
        </p:sp>
        <p:sp>
          <p:nvSpPr>
            <p:cNvPr name="TextBox 61" id="61"/>
            <p:cNvSpPr txBox="true"/>
            <p:nvPr/>
          </p:nvSpPr>
          <p:spPr>
            <a:xfrm>
              <a:off x="0" y="-76200"/>
              <a:ext cx="1325416" cy="286951"/>
            </a:xfrm>
            <a:prstGeom prst="rect">
              <a:avLst/>
            </a:prstGeom>
          </p:spPr>
          <p:txBody>
            <a:bodyPr anchor="ctr" rtlCol="false" tIns="50800" lIns="50800" bIns="50800" rIns="50800"/>
            <a:lstStyle/>
            <a:p>
              <a:pPr algn="ctr">
                <a:lnSpc>
                  <a:spcPts val="4059"/>
                </a:lnSpc>
              </a:pPr>
              <a:r>
                <a:rPr lang="en-US" b="true" sz="2899">
                  <a:solidFill>
                    <a:srgbClr val="000000"/>
                  </a:solidFill>
                  <a:latin typeface="Poppins Medium"/>
                  <a:ea typeface="Poppins Medium"/>
                  <a:cs typeface="Poppins Medium"/>
                  <a:sym typeface="Poppins Medium"/>
                </a:rPr>
                <a:t>User Profile</a:t>
              </a:r>
            </a:p>
          </p:txBody>
        </p:sp>
      </p:grpSp>
      <p:sp>
        <p:nvSpPr>
          <p:cNvPr name="Freeform 62" id="62"/>
          <p:cNvSpPr/>
          <p:nvPr/>
        </p:nvSpPr>
        <p:spPr>
          <a:xfrm flipH="false" flipV="false" rot="0">
            <a:off x="937751" y="1969055"/>
            <a:ext cx="8892799" cy="5778062"/>
          </a:xfrm>
          <a:custGeom>
            <a:avLst/>
            <a:gdLst/>
            <a:ahLst/>
            <a:cxnLst/>
            <a:rect r="r" b="b" t="t" l="l"/>
            <a:pathLst>
              <a:path h="5778062" w="8892799">
                <a:moveTo>
                  <a:pt x="0" y="0"/>
                </a:moveTo>
                <a:lnTo>
                  <a:pt x="8892799" y="0"/>
                </a:lnTo>
                <a:lnTo>
                  <a:pt x="8892799" y="5778062"/>
                </a:lnTo>
                <a:lnTo>
                  <a:pt x="0" y="5778062"/>
                </a:lnTo>
                <a:lnTo>
                  <a:pt x="0" y="0"/>
                </a:lnTo>
                <a:close/>
              </a:path>
            </a:pathLst>
          </a:custGeom>
          <a:blipFill>
            <a:blip r:embed="rId2"/>
            <a:stretch>
              <a:fillRect l="0" t="0" r="0" b="0"/>
            </a:stretch>
          </a:blipFill>
        </p:spPr>
      </p:sp>
      <p:sp>
        <p:nvSpPr>
          <p:cNvPr name="TextBox 63" id="63"/>
          <p:cNvSpPr txBox="true"/>
          <p:nvPr/>
        </p:nvSpPr>
        <p:spPr>
          <a:xfrm rot="0">
            <a:off x="703940" y="760462"/>
            <a:ext cx="7817371" cy="948406"/>
          </a:xfrm>
          <a:prstGeom prst="rect">
            <a:avLst/>
          </a:prstGeom>
        </p:spPr>
        <p:txBody>
          <a:bodyPr anchor="t" rtlCol="false" tIns="0" lIns="0" bIns="0" rIns="0">
            <a:spAutoFit/>
          </a:bodyPr>
          <a:lstStyle/>
          <a:p>
            <a:pPr algn="l">
              <a:lnSpc>
                <a:spcPts val="3472"/>
              </a:lnSpc>
            </a:pPr>
            <a:r>
              <a:rPr lang="en-US" sz="3774" spc="-109" b="true">
                <a:solidFill>
                  <a:srgbClr val="F9D50E"/>
                </a:solidFill>
                <a:latin typeface="Poppins Medium"/>
                <a:ea typeface="Poppins Medium"/>
                <a:cs typeface="Poppins Medium"/>
                <a:sym typeface="Poppins Medium"/>
              </a:rPr>
              <a:t>System Features and Functional Requirements</a:t>
            </a:r>
          </a:p>
        </p:txBody>
      </p:sp>
      <p:sp>
        <p:nvSpPr>
          <p:cNvPr name="TextBox 64" id="64"/>
          <p:cNvSpPr txBox="true"/>
          <p:nvPr/>
        </p:nvSpPr>
        <p:spPr>
          <a:xfrm rot="0">
            <a:off x="11139686" y="3452323"/>
            <a:ext cx="9771444" cy="1210921"/>
          </a:xfrm>
          <a:prstGeom prst="rect">
            <a:avLst/>
          </a:prstGeom>
        </p:spPr>
        <p:txBody>
          <a:bodyPr anchor="t" rtlCol="false" tIns="0" lIns="0" bIns="0" rIns="0">
            <a:spAutoFit/>
          </a:bodyPr>
          <a:lstStyle/>
          <a:p>
            <a:pPr algn="just">
              <a:lnSpc>
                <a:spcPts val="3240"/>
              </a:lnSpc>
            </a:pPr>
            <a:r>
              <a:rPr lang="en-US" sz="2314">
                <a:solidFill>
                  <a:srgbClr val="F9D50E"/>
                </a:solidFill>
                <a:latin typeface="Poppins"/>
                <a:ea typeface="Poppins"/>
                <a:cs typeface="Poppins"/>
                <a:sym typeface="Poppins"/>
              </a:rPr>
              <a:t>Features:</a:t>
            </a:r>
          </a:p>
          <a:p>
            <a:pPr algn="just">
              <a:lnSpc>
                <a:spcPts val="3240"/>
              </a:lnSpc>
            </a:pPr>
          </a:p>
          <a:p>
            <a:pPr algn="just">
              <a:lnSpc>
                <a:spcPts val="3240"/>
              </a:lnSpc>
              <a:spcBef>
                <a:spcPct val="0"/>
              </a:spcBef>
            </a:pPr>
          </a:p>
        </p:txBody>
      </p:sp>
      <p:sp>
        <p:nvSpPr>
          <p:cNvPr name="TextBox 65" id="65"/>
          <p:cNvSpPr txBox="true"/>
          <p:nvPr/>
        </p:nvSpPr>
        <p:spPr>
          <a:xfrm rot="0">
            <a:off x="10954195" y="4275835"/>
            <a:ext cx="5071214" cy="1691926"/>
          </a:xfrm>
          <a:prstGeom prst="rect">
            <a:avLst/>
          </a:prstGeom>
        </p:spPr>
        <p:txBody>
          <a:bodyPr anchor="t" rtlCol="false" tIns="0" lIns="0" bIns="0" rIns="0">
            <a:spAutoFit/>
          </a:bodyPr>
          <a:lstStyle/>
          <a:p>
            <a:pPr algn="l" marL="524811" indent="-262405" lvl="1">
              <a:lnSpc>
                <a:spcPts val="3403"/>
              </a:lnSpc>
              <a:buFont typeface="Arial"/>
              <a:buChar char="•"/>
            </a:pPr>
            <a:r>
              <a:rPr lang="en-US" sz="2430">
                <a:solidFill>
                  <a:srgbClr val="F9D50E"/>
                </a:solidFill>
                <a:latin typeface="Canva Sans"/>
                <a:ea typeface="Canva Sans"/>
                <a:cs typeface="Canva Sans"/>
                <a:sym typeface="Canva Sans"/>
              </a:rPr>
              <a:t>Edit profile and upload picture</a:t>
            </a:r>
          </a:p>
          <a:p>
            <a:pPr algn="l" marL="524811" indent="-262405" lvl="1">
              <a:lnSpc>
                <a:spcPts val="3403"/>
              </a:lnSpc>
              <a:buFont typeface="Arial"/>
              <a:buChar char="•"/>
            </a:pPr>
            <a:r>
              <a:rPr lang="en-US" sz="2430">
                <a:solidFill>
                  <a:srgbClr val="F9D50E"/>
                </a:solidFill>
                <a:latin typeface="Canva Sans"/>
                <a:ea typeface="Canva Sans"/>
                <a:cs typeface="Canva Sans"/>
                <a:sym typeface="Canva Sans"/>
              </a:rPr>
              <a:t>Update personal info</a:t>
            </a:r>
          </a:p>
          <a:p>
            <a:pPr algn="l" marL="524811" indent="-262405" lvl="1">
              <a:lnSpc>
                <a:spcPts val="3403"/>
              </a:lnSpc>
              <a:buFont typeface="Arial"/>
              <a:buChar char="•"/>
            </a:pPr>
            <a:r>
              <a:rPr lang="en-US" sz="2430">
                <a:solidFill>
                  <a:srgbClr val="F9D50E"/>
                </a:solidFill>
                <a:latin typeface="Canva Sans"/>
                <a:ea typeface="Canva Sans"/>
                <a:cs typeface="Canva Sans"/>
                <a:sym typeface="Canva Sans"/>
              </a:rPr>
              <a:t>Logout option</a:t>
            </a:r>
          </a:p>
          <a:p>
            <a:pPr algn="l">
              <a:lnSpc>
                <a:spcPts val="3403"/>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DAGnlLv1mT4</dc:identifier>
  <dcterms:modified xsi:type="dcterms:W3CDTF">2011-08-01T06:04:30Z</dcterms:modified>
  <cp:revision>1</cp:revision>
  <dc:title>Black Yellow Modern Construction Presentation</dc:title>
</cp:coreProperties>
</file>

<file path=docProps/thumbnail.jpeg>
</file>